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handoutMasterIdLst>
    <p:handoutMasterId r:id="rId11"/>
  </p:handoutMasterIdLst>
  <p:sldIdLst>
    <p:sldId id="279" r:id="rId2"/>
    <p:sldId id="281" r:id="rId3"/>
    <p:sldId id="282" r:id="rId4"/>
    <p:sldId id="283" r:id="rId5"/>
    <p:sldId id="284" r:id="rId6"/>
    <p:sldId id="289" r:id="rId7"/>
    <p:sldId id="290" r:id="rId8"/>
    <p:sldId id="291" r:id="rId9"/>
  </p:sldIdLst>
  <p:sldSz cx="9906000" cy="6858000" type="A4"/>
  <p:notesSz cx="6858000" cy="9144000"/>
  <p:defaultTextStyle>
    <a:defPPr>
      <a:defRPr lang="en-US"/>
    </a:defPPr>
    <a:lvl1pPr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3120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33FF"/>
    <a:srgbClr val="00B5AD"/>
    <a:srgbClr val="6071C4"/>
    <a:srgbClr val="000080"/>
    <a:srgbClr val="99CCFF"/>
    <a:srgbClr val="23487F"/>
    <a:srgbClr val="F5D1D1"/>
    <a:srgbClr val="AA252A"/>
    <a:srgbClr val="75101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6D9F66E-5EB9-4882-86FB-DCBF35E3C3E4}" styleName="Medium Style 4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4754" autoAdjust="0"/>
    <p:restoredTop sz="92731" autoAdjust="0"/>
  </p:normalViewPr>
  <p:slideViewPr>
    <p:cSldViewPr>
      <p:cViewPr>
        <p:scale>
          <a:sx n="43" d="100"/>
          <a:sy n="43" d="100"/>
        </p:scale>
        <p:origin x="-3162" y="-1008"/>
      </p:cViewPr>
      <p:guideLst>
        <p:guide orient="horz" pos="2160"/>
        <p:guide pos="312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90" d="100"/>
        <a:sy n="190" d="100"/>
      </p:scale>
      <p:origin x="0" y="-4014"/>
    </p:cViewPr>
  </p:sorterViewPr>
  <p:notesViewPr>
    <p:cSldViewPr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577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578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578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29F9C87A-91CB-4CF9-BE7F-D7C21BFD1CB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2496488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421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52500" y="685800"/>
            <a:ext cx="4953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9421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9421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421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52A80C90-E41B-43CF-92B5-FDD9DB267EF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916656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DCA66FA0-E617-4ECE-9573-CDC9A1D7D34E}" type="slidenum">
              <a:rPr lang="en-US" altLang="en-US"/>
              <a:pPr>
                <a:spcBef>
                  <a:spcPct val="0"/>
                </a:spcBef>
              </a:pPr>
              <a:t>1</a:t>
            </a:fld>
            <a:endParaRPr lang="en-US" altLang="en-US"/>
          </a:p>
        </p:txBody>
      </p:sp>
      <p:sp>
        <p:nvSpPr>
          <p:cNvPr id="61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8050" y="4721225"/>
            <a:ext cx="4989513" cy="447198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just" eaLnBrk="1" hangingPunct="1"/>
            <a:endParaRPr lang="en-GB" altLang="en-US" smtClean="0"/>
          </a:p>
        </p:txBody>
      </p:sp>
    </p:spTree>
    <p:extLst>
      <p:ext uri="{BB962C8B-B14F-4D97-AF65-F5344CB8AC3E}">
        <p14:creationId xmlns:p14="http://schemas.microsoft.com/office/powerpoint/2010/main" val="311473197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802ABAB7-BC3F-47C4-843F-B737CBA22C70}" type="slidenum">
              <a:rPr lang="en-US" altLang="en-US">
                <a:latin typeface="Calibri" panose="020F0502020204030204" pitchFamily="34" charset="0"/>
              </a:rPr>
              <a:pPr eaLnBrk="1" hangingPunct="1"/>
              <a:t>2</a:t>
            </a:fld>
            <a:endParaRPr lang="en-US" altLang="en-US">
              <a:latin typeface="Calibri" panose="020F0502020204030204" pitchFamily="34" charset="0"/>
            </a:endParaRPr>
          </a:p>
        </p:txBody>
      </p:sp>
      <p:sp>
        <p:nvSpPr>
          <p:cNvPr id="368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686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fr-FR" altLang="en-US" smtClean="0">
              <a:sym typeface="Monotype Sorts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62552376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5D73B787-B2D6-483C-8EDF-51CB2B685562}" type="slidenum">
              <a:rPr lang="en-US" altLang="en-US">
                <a:latin typeface="Calibri" panose="020F0502020204030204" pitchFamily="34" charset="0"/>
              </a:rPr>
              <a:pPr eaLnBrk="1" hangingPunct="1"/>
              <a:t>3</a:t>
            </a:fld>
            <a:endParaRPr lang="en-US" altLang="en-US">
              <a:latin typeface="Calibri" panose="020F0502020204030204" pitchFamily="34" charset="0"/>
            </a:endParaRPr>
          </a:p>
        </p:txBody>
      </p:sp>
      <p:sp>
        <p:nvSpPr>
          <p:cNvPr id="378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7892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fr-FR" altLang="en-US" smtClean="0"/>
          </a:p>
        </p:txBody>
      </p:sp>
    </p:spTree>
    <p:extLst>
      <p:ext uri="{BB962C8B-B14F-4D97-AF65-F5344CB8AC3E}">
        <p14:creationId xmlns:p14="http://schemas.microsoft.com/office/powerpoint/2010/main" val="257758243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6D29D495-090A-4C88-9A16-8B47C848EC9D}" type="slidenum">
              <a:rPr lang="en-US" altLang="en-US">
                <a:latin typeface="Calibri" panose="020F0502020204030204" pitchFamily="34" charset="0"/>
              </a:rPr>
              <a:pPr eaLnBrk="1" hangingPunct="1"/>
              <a:t>4</a:t>
            </a:fld>
            <a:endParaRPr lang="en-US" altLang="en-US">
              <a:latin typeface="Calibri" panose="020F0502020204030204" pitchFamily="34" charset="0"/>
            </a:endParaRPr>
          </a:p>
        </p:txBody>
      </p:sp>
      <p:sp>
        <p:nvSpPr>
          <p:cNvPr id="389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891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fr-FR" altLang="en-US" smtClean="0"/>
          </a:p>
        </p:txBody>
      </p:sp>
    </p:spTree>
    <p:extLst>
      <p:ext uri="{BB962C8B-B14F-4D97-AF65-F5344CB8AC3E}">
        <p14:creationId xmlns:p14="http://schemas.microsoft.com/office/powerpoint/2010/main" val="291435759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00B7C69A-A79A-40ED-B49B-5D6117A14ABE}" type="slidenum">
              <a:rPr lang="en-US" altLang="en-US">
                <a:latin typeface="Calibri" panose="020F0502020204030204" pitchFamily="34" charset="0"/>
              </a:rPr>
              <a:pPr eaLnBrk="1" hangingPunct="1"/>
              <a:t>5</a:t>
            </a:fld>
            <a:endParaRPr lang="en-US" altLang="en-US">
              <a:latin typeface="Calibri" panose="020F0502020204030204" pitchFamily="34" charset="0"/>
            </a:endParaRPr>
          </a:p>
        </p:txBody>
      </p:sp>
      <p:sp>
        <p:nvSpPr>
          <p:cNvPr id="399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9940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fr-FR" altLang="en-US" smtClean="0"/>
          </a:p>
        </p:txBody>
      </p:sp>
    </p:spTree>
    <p:extLst>
      <p:ext uri="{BB962C8B-B14F-4D97-AF65-F5344CB8AC3E}">
        <p14:creationId xmlns:p14="http://schemas.microsoft.com/office/powerpoint/2010/main" val="175462048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0F56C840-5AA1-4B16-AA95-AC7A57B8B7A2}" type="slidenum">
              <a:rPr lang="en-US" altLang="en-US">
                <a:latin typeface="Calibri" panose="020F0502020204030204" pitchFamily="34" charset="0"/>
              </a:rPr>
              <a:pPr eaLnBrk="1" hangingPunct="1"/>
              <a:t>6</a:t>
            </a:fld>
            <a:endParaRPr lang="en-US" altLang="en-US">
              <a:latin typeface="Calibri" panose="020F0502020204030204" pitchFamily="34" charset="0"/>
            </a:endParaRPr>
          </a:p>
        </p:txBody>
      </p:sp>
      <p:sp>
        <p:nvSpPr>
          <p:cNvPr id="450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5060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fr-FR" altLang="en-US" smtClean="0">
              <a:sym typeface="Monotype Sorts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261895223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B79E44B9-F620-4F00-A250-F9EF5A0428AD}" type="slidenum">
              <a:rPr lang="en-US" altLang="en-US">
                <a:latin typeface="Calibri" panose="020F0502020204030204" pitchFamily="34" charset="0"/>
              </a:rPr>
              <a:pPr eaLnBrk="1" hangingPunct="1"/>
              <a:t>7</a:t>
            </a:fld>
            <a:endParaRPr lang="en-US" altLang="en-US">
              <a:latin typeface="Calibri" panose="020F0502020204030204" pitchFamily="34" charset="0"/>
            </a:endParaRPr>
          </a:p>
        </p:txBody>
      </p:sp>
      <p:sp>
        <p:nvSpPr>
          <p:cNvPr id="460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608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fr-FR" altLang="en-US" b="1" smtClean="0"/>
          </a:p>
        </p:txBody>
      </p:sp>
    </p:spTree>
    <p:extLst>
      <p:ext uri="{BB962C8B-B14F-4D97-AF65-F5344CB8AC3E}">
        <p14:creationId xmlns:p14="http://schemas.microsoft.com/office/powerpoint/2010/main" val="97181632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6DF8FCAF-BBF2-4D7A-B587-1778BA899623}" type="slidenum">
              <a:rPr lang="en-US" altLang="en-US">
                <a:latin typeface="Calibri" panose="020F0502020204030204" pitchFamily="34" charset="0"/>
              </a:rPr>
              <a:pPr eaLnBrk="1" hangingPunct="1"/>
              <a:t>8</a:t>
            </a:fld>
            <a:endParaRPr lang="en-US" altLang="en-US">
              <a:latin typeface="Calibri" panose="020F0502020204030204" pitchFamily="34" charset="0"/>
            </a:endParaRPr>
          </a:p>
        </p:txBody>
      </p:sp>
      <p:sp>
        <p:nvSpPr>
          <p:cNvPr id="471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710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fr-FR" altLang="en-US" smtClean="0"/>
          </a:p>
        </p:txBody>
      </p:sp>
    </p:spTree>
    <p:extLst>
      <p:ext uri="{BB962C8B-B14F-4D97-AF65-F5344CB8AC3E}">
        <p14:creationId xmlns:p14="http://schemas.microsoft.com/office/powerpoint/2010/main" val="14278877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137702" y="3646488"/>
            <a:ext cx="7016750" cy="406400"/>
          </a:xfrm>
        </p:spPr>
        <p:txBody>
          <a:bodyPr anchor="ctr"/>
          <a:lstStyle>
            <a:lvl1pPr>
              <a:defRPr sz="3600">
                <a:solidFill>
                  <a:srgbClr val="FFD600"/>
                </a:solidFill>
                <a:latin typeface="IAAF Sans Bold" pitchFamily="50" charset="0"/>
              </a:defRPr>
            </a:lvl1pPr>
          </a:lstStyle>
          <a:p>
            <a:pPr lvl="0"/>
            <a:r>
              <a:rPr lang="en-US" noProof="0" smtClean="0"/>
              <a:t>Click to edit Master title style</a:t>
            </a:r>
            <a:endParaRPr lang="en-GB" noProof="0" smtClean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146300" y="4114801"/>
            <a:ext cx="6509412" cy="269875"/>
          </a:xfrm>
        </p:spPr>
        <p:txBody>
          <a:bodyPr/>
          <a:lstStyle>
            <a:lvl1pPr marL="0" indent="0">
              <a:buFontTx/>
              <a:buNone/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 smtClean="0"/>
              <a:t>Click to edit Master subtitle style</a:t>
            </a:r>
            <a:endParaRPr lang="en-GB" noProof="0" smtClean="0"/>
          </a:p>
        </p:txBody>
      </p:sp>
    </p:spTree>
    <p:extLst>
      <p:ext uri="{BB962C8B-B14F-4D97-AF65-F5344CB8AC3E}">
        <p14:creationId xmlns:p14="http://schemas.microsoft.com/office/powerpoint/2010/main" val="2220475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Tx" preserve="1">
  <p:cSld name="Title, 2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0400" y="1700212"/>
            <a:ext cx="8576602" cy="304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60400" y="2166937"/>
            <a:ext cx="4204891" cy="19256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660400" y="4244976"/>
            <a:ext cx="4204891" cy="19272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3"/>
          </p:nvPr>
        </p:nvSpPr>
        <p:spPr>
          <a:xfrm>
            <a:off x="5030392" y="2166937"/>
            <a:ext cx="4206610" cy="40052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77897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660400" y="1676400"/>
            <a:ext cx="8576602" cy="304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60400" y="2143125"/>
            <a:ext cx="4204891" cy="19256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5030392" y="2143125"/>
            <a:ext cx="4206610" cy="19256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60400" y="4221164"/>
            <a:ext cx="4204891" cy="19272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30392" y="4221164"/>
            <a:ext cx="4206610" cy="19272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590034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0400" y="1676400"/>
            <a:ext cx="8576602" cy="304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660400" y="2143125"/>
            <a:ext cx="8576602" cy="4005263"/>
          </a:xfrm>
        </p:spPr>
        <p:txBody>
          <a:bodyPr/>
          <a:lstStyle/>
          <a:p>
            <a:pPr lvl="0"/>
            <a:r>
              <a:rPr lang="en-US" noProof="0" smtClean="0"/>
              <a:t>Click icon to add chart</a:t>
            </a:r>
          </a:p>
        </p:txBody>
      </p:sp>
    </p:spTree>
    <p:extLst>
      <p:ext uri="{BB962C8B-B14F-4D97-AF65-F5344CB8AC3E}">
        <p14:creationId xmlns:p14="http://schemas.microsoft.com/office/powerpoint/2010/main" val="120903562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0400" y="1700212"/>
            <a:ext cx="8576602" cy="304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60400" y="2166937"/>
            <a:ext cx="4204891" cy="40052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30392" y="2166937"/>
            <a:ext cx="4206610" cy="40052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807971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0400" y="1676400"/>
            <a:ext cx="8576602" cy="304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660400" y="2143125"/>
            <a:ext cx="8576602" cy="4005263"/>
          </a:xfrm>
        </p:spPr>
        <p:txBody>
          <a:bodyPr/>
          <a:lstStyle/>
          <a:p>
            <a:pPr lvl="0"/>
            <a:r>
              <a:rPr lang="en-US" noProof="0" smtClean="0"/>
              <a:t>Click icon to add table</a:t>
            </a:r>
          </a:p>
        </p:txBody>
      </p:sp>
    </p:spTree>
    <p:extLst>
      <p:ext uri="{BB962C8B-B14F-4D97-AF65-F5344CB8AC3E}">
        <p14:creationId xmlns:p14="http://schemas.microsoft.com/office/powerpoint/2010/main" val="15650107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0400" y="1676400"/>
            <a:ext cx="8576602" cy="304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60400" y="2143125"/>
            <a:ext cx="8576602" cy="40052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33298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60400" y="1676400"/>
            <a:ext cx="8576602" cy="44624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58979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0400" y="1676400"/>
            <a:ext cx="8576602" cy="304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60400" y="2143125"/>
            <a:ext cx="4204891" cy="40052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30392" y="2143125"/>
            <a:ext cx="4206610" cy="40052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05295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/>
          <a:lstStyle>
            <a:lvl1pPr marL="0" indent="0" algn="l">
              <a:buNone/>
              <a:defRPr sz="20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32111" y="1535113"/>
            <a:ext cx="4378590" cy="639762"/>
          </a:xfrm>
        </p:spPr>
        <p:txBody>
          <a:bodyPr/>
          <a:lstStyle>
            <a:lvl1pPr marL="0" indent="0">
              <a:buNone/>
              <a:defRPr sz="20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32111" y="2174875"/>
            <a:ext cx="4378590" cy="3951288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63962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456016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60400" y="1600200"/>
            <a:ext cx="8667750" cy="4724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33240554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0400" y="1676400"/>
            <a:ext cx="8576602" cy="304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60400" y="2143125"/>
            <a:ext cx="4204891" cy="40052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30392" y="2143125"/>
            <a:ext cx="4206610" cy="40052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7916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 and 2 Content ov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8999" y="1676400"/>
            <a:ext cx="8576602" cy="304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68999" y="2143125"/>
            <a:ext cx="4204891" cy="19256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5038990" y="2143125"/>
            <a:ext cx="4206610" cy="19256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3"/>
          </p:nvPr>
        </p:nvSpPr>
        <p:spPr>
          <a:xfrm>
            <a:off x="668999" y="4221164"/>
            <a:ext cx="8576602" cy="19272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23174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6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60400" y="1676400"/>
            <a:ext cx="8577263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GB" smtClean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60400" y="2143125"/>
            <a:ext cx="8577263" cy="4005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smtClean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7" r:id="rId1"/>
    <p:sldLayoutId id="2147483714" r:id="rId2"/>
    <p:sldLayoutId id="2147483715" r:id="rId3"/>
    <p:sldLayoutId id="2147483716" r:id="rId4"/>
    <p:sldLayoutId id="2147483717" r:id="rId5"/>
    <p:sldLayoutId id="2147483718" r:id="rId6"/>
    <p:sldLayoutId id="2147483719" r:id="rId7"/>
    <p:sldLayoutId id="2147483720" r:id="rId8"/>
    <p:sldLayoutId id="2147483721" r:id="rId9"/>
    <p:sldLayoutId id="2147483722" r:id="rId10"/>
    <p:sldLayoutId id="2147483723" r:id="rId11"/>
    <p:sldLayoutId id="2147483724" r:id="rId12"/>
    <p:sldLayoutId id="2147483725" r:id="rId13"/>
    <p:sldLayoutId id="2147483726" r:id="rId14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000">
          <a:solidFill>
            <a:srgbClr val="751013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000">
          <a:solidFill>
            <a:srgbClr val="751013"/>
          </a:solidFill>
          <a:latin typeface="DIN" pitchFamily="50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000">
          <a:solidFill>
            <a:srgbClr val="751013"/>
          </a:solidFill>
          <a:latin typeface="DIN" pitchFamily="50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000">
          <a:solidFill>
            <a:srgbClr val="751013"/>
          </a:solidFill>
          <a:latin typeface="DIN" pitchFamily="50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000">
          <a:solidFill>
            <a:srgbClr val="751013"/>
          </a:solidFill>
          <a:latin typeface="DIN" pitchFamily="50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000">
          <a:solidFill>
            <a:srgbClr val="751013"/>
          </a:solidFill>
          <a:latin typeface="DIN" pitchFamily="50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000">
          <a:solidFill>
            <a:srgbClr val="751013"/>
          </a:solidFill>
          <a:latin typeface="DIN" pitchFamily="50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000">
          <a:solidFill>
            <a:srgbClr val="751013"/>
          </a:solidFill>
          <a:latin typeface="DIN" pitchFamily="50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000">
          <a:solidFill>
            <a:srgbClr val="751013"/>
          </a:solidFill>
          <a:latin typeface="DIN" pitchFamily="50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rgbClr val="751013"/>
        </a:buClr>
        <a:defRPr sz="16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rgbClr val="751013"/>
        </a:buClr>
        <a:buChar char="•"/>
        <a:defRPr sz="1400">
          <a:solidFill>
            <a:srgbClr val="333333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rgbClr val="751013"/>
        </a:buClr>
        <a:buChar char="•"/>
        <a:defRPr sz="1400">
          <a:solidFill>
            <a:srgbClr val="4D4D4D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rgbClr val="751013"/>
        </a:buClr>
        <a:buChar char="•"/>
        <a:defRPr sz="1400">
          <a:solidFill>
            <a:srgbClr val="5F5F5F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rgbClr val="751013"/>
        </a:buClr>
        <a:buChar char="•"/>
        <a:defRPr sz="1400">
          <a:solidFill>
            <a:srgbClr val="777777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50000"/>
        </a:spcAft>
        <a:buClr>
          <a:srgbClr val="751013"/>
        </a:buClr>
        <a:buChar char="•"/>
        <a:defRPr sz="1400">
          <a:solidFill>
            <a:srgbClr val="777777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50000"/>
        </a:spcAft>
        <a:buClr>
          <a:srgbClr val="751013"/>
        </a:buClr>
        <a:buChar char="•"/>
        <a:defRPr sz="1400">
          <a:solidFill>
            <a:srgbClr val="777777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50000"/>
        </a:spcAft>
        <a:buClr>
          <a:srgbClr val="751013"/>
        </a:buClr>
        <a:buChar char="•"/>
        <a:defRPr sz="1400">
          <a:solidFill>
            <a:srgbClr val="777777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50000"/>
        </a:spcAft>
        <a:buClr>
          <a:srgbClr val="751013"/>
        </a:buClr>
        <a:buChar char="•"/>
        <a:defRPr sz="1400">
          <a:solidFill>
            <a:srgbClr val="777777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1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image" Target="../media/image9.jpeg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1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7" Type="http://schemas.openxmlformats.org/officeDocument/2006/relationships/image" Target="../media/image23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208584" y="3140968"/>
            <a:ext cx="6912768" cy="1470025"/>
          </a:xfrm>
        </p:spPr>
        <p:txBody>
          <a:bodyPr/>
          <a:lstStyle/>
          <a:p>
            <a:pPr eaLnBrk="1" hangingPunct="1">
              <a:defRPr/>
            </a:pPr>
            <a:r>
              <a:rPr lang="ar-EG" sz="6000" b="1"/>
              <a:t>8</a:t>
            </a:r>
            <a:r>
              <a:rPr lang="ar-EG" sz="6000" b="1" smtClean="0"/>
              <a:t>.3.1 </a:t>
            </a:r>
            <a:r>
              <a:rPr lang="ar-EG" sz="6000" b="1" dirty="0" smtClean="0"/>
              <a:t>دفع الجلة 2</a:t>
            </a:r>
            <a:endParaRPr lang="en-GB" sz="6000" b="1" dirty="0"/>
          </a:p>
        </p:txBody>
      </p:sp>
      <p:sp>
        <p:nvSpPr>
          <p:cNvPr id="12390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00472" y="188640"/>
            <a:ext cx="6400800" cy="569912"/>
          </a:xfrm>
        </p:spPr>
        <p:txBody>
          <a:bodyPr/>
          <a:lstStyle/>
          <a:p>
            <a:pPr eaLnBrk="1" hangingPunct="1">
              <a:defRPr/>
            </a:pPr>
            <a:r>
              <a:rPr lang="de-DE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IAAF CECS Level I</a:t>
            </a:r>
            <a:endParaRPr lang="en-US" dirty="0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84749462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2" name="Rectangle 2"/>
          <p:cNvSpPr>
            <a:spLocks noGrp="1" noChangeArrowheads="1"/>
          </p:cNvSpPr>
          <p:nvPr>
            <p:ph type="title"/>
          </p:nvPr>
        </p:nvSpPr>
        <p:spPr>
          <a:xfrm>
            <a:off x="272480" y="188640"/>
            <a:ext cx="8586788" cy="541338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r>
              <a:rPr lang="ar-EG" sz="3600" b="1" dirty="0" smtClean="0">
                <a:solidFill>
                  <a:schemeClr val="bg1"/>
                </a:solidFill>
                <a:latin typeface="IAAF Sans Bold" pitchFamily="50" charset="0"/>
              </a:rPr>
              <a:t>طريقة الزحف – التسلسل الكامل للحركة</a:t>
            </a:r>
            <a:endParaRPr lang="fr-FR" sz="3600" b="1" dirty="0">
              <a:solidFill>
                <a:schemeClr val="bg1"/>
              </a:solidFill>
              <a:latin typeface="IAAF Sans Bold" pitchFamily="50" charset="0"/>
            </a:endParaRP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88504" y="3806979"/>
            <a:ext cx="9145016" cy="2919297"/>
          </a:xfrm>
        </p:spPr>
        <p:txBody>
          <a:bodyPr/>
          <a:lstStyle/>
          <a:p>
            <a:pPr algn="r" rtl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</a:pPr>
            <a:r>
              <a:rPr lang="ar-SA" sz="3600" b="1" dirty="0">
                <a:latin typeface="Times New Roman" pitchFamily="18" charset="0"/>
                <a:cs typeface="Times New Roman" pitchFamily="18" charset="0"/>
              </a:rPr>
              <a:t>تنقسم طريقة الزحف لدفع الجلة إل</a:t>
            </a:r>
            <a:r>
              <a:rPr lang="ar-EG" sz="3600" b="1" dirty="0">
                <a:latin typeface="Times New Roman" pitchFamily="18" charset="0"/>
                <a:cs typeface="Times New Roman" pitchFamily="18" charset="0"/>
              </a:rPr>
              <a:t>ى </a:t>
            </a:r>
            <a:r>
              <a:rPr lang="ar-SA" sz="3600" b="1" dirty="0">
                <a:latin typeface="Times New Roman" pitchFamily="18" charset="0"/>
                <a:cs typeface="Times New Roman" pitchFamily="18" charset="0"/>
              </a:rPr>
              <a:t>المراحل </a:t>
            </a:r>
            <a:r>
              <a:rPr lang="ar-EG" sz="3600" b="1" dirty="0" smtClean="0">
                <a:latin typeface="Times New Roman" pitchFamily="18" charset="0"/>
                <a:cs typeface="Times New Roman" pitchFamily="18" charset="0"/>
              </a:rPr>
              <a:t> الأربع </a:t>
            </a:r>
            <a:r>
              <a:rPr lang="ar-SA" sz="3600" b="1" dirty="0" smtClean="0">
                <a:latin typeface="Times New Roman" pitchFamily="18" charset="0"/>
                <a:cs typeface="Times New Roman" pitchFamily="18" charset="0"/>
              </a:rPr>
              <a:t>التالية:</a:t>
            </a:r>
            <a:endParaRPr lang="ar-EG" sz="3600" b="1" dirty="0" smtClean="0">
              <a:latin typeface="Times New Roman" pitchFamily="18" charset="0"/>
              <a:cs typeface="Times New Roman" pitchFamily="18" charset="0"/>
            </a:endParaRPr>
          </a:p>
          <a:p>
            <a:pPr algn="r" rtl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</a:pPr>
            <a:endParaRPr lang="ar-EG" sz="3600" b="1" dirty="0" smtClean="0">
              <a:latin typeface="Times New Roman" pitchFamily="18" charset="0"/>
              <a:cs typeface="Times New Roman" pitchFamily="18" charset="0"/>
            </a:endParaRPr>
          </a:p>
          <a:p>
            <a:pPr marL="457200" indent="-457200" algn="r" rtl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ar-SA" sz="3600" b="1" dirty="0" smtClean="0">
                <a:latin typeface="Times New Roman" pitchFamily="18" charset="0"/>
                <a:cs typeface="Times New Roman" pitchFamily="18" charset="0"/>
              </a:rPr>
              <a:t> الإعداد</a:t>
            </a:r>
            <a:endParaRPr lang="ar-EG" sz="3600" b="1" dirty="0" smtClean="0">
              <a:latin typeface="Times New Roman" pitchFamily="18" charset="0"/>
              <a:cs typeface="Times New Roman" pitchFamily="18" charset="0"/>
            </a:endParaRPr>
          </a:p>
          <a:p>
            <a:pPr marL="457200" indent="-457200" algn="r" rtl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ar-SA" sz="3600" b="1" dirty="0" smtClean="0">
                <a:latin typeface="Times New Roman" pitchFamily="18" charset="0"/>
                <a:cs typeface="Times New Roman" pitchFamily="18" charset="0"/>
              </a:rPr>
              <a:t> الزحف</a:t>
            </a:r>
            <a:r>
              <a:rPr lang="ar-EG" sz="3600" b="1" dirty="0" smtClean="0">
                <a:latin typeface="Times New Roman" pitchFamily="18" charset="0"/>
                <a:cs typeface="Times New Roman" pitchFamily="18" charset="0"/>
              </a:rPr>
              <a:t>( بناء القوة )</a:t>
            </a:r>
          </a:p>
          <a:p>
            <a:pPr marL="457200" indent="-457200" algn="r" rtl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ar-SA" sz="3600" b="1" dirty="0" smtClean="0">
                <a:latin typeface="Times New Roman" pitchFamily="18" charset="0"/>
                <a:cs typeface="Times New Roman" pitchFamily="18" charset="0"/>
              </a:rPr>
              <a:t>الرمي</a:t>
            </a:r>
            <a:endParaRPr lang="ar-EG" sz="3600" b="1" dirty="0" smtClean="0">
              <a:latin typeface="Times New Roman" pitchFamily="18" charset="0"/>
              <a:cs typeface="Times New Roman" pitchFamily="18" charset="0"/>
            </a:endParaRPr>
          </a:p>
          <a:p>
            <a:pPr marL="457200" indent="-457200" algn="r" rtl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ar-SA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ar-SA" sz="3600" b="1" dirty="0">
                <a:latin typeface="Times New Roman" pitchFamily="18" charset="0"/>
                <a:cs typeface="Times New Roman" pitchFamily="18" charset="0"/>
              </a:rPr>
              <a:t>التغطية</a:t>
            </a:r>
          </a:p>
        </p:txBody>
      </p:sp>
      <p:pic>
        <p:nvPicPr>
          <p:cNvPr id="16388" name="Picture 4" descr="kuliges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712" y="1375387"/>
            <a:ext cx="9848153" cy="18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7"/>
          <p:cNvSpPr/>
          <p:nvPr/>
        </p:nvSpPr>
        <p:spPr>
          <a:xfrm>
            <a:off x="593933" y="3212976"/>
            <a:ext cx="1127125" cy="32226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ar-EG" b="1" dirty="0" smtClean="0">
                <a:solidFill>
                  <a:schemeClr val="tx1"/>
                </a:solidFill>
              </a:rPr>
              <a:t>الإعداد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419557" y="3212975"/>
            <a:ext cx="1828800" cy="3365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ar-EG" b="1" dirty="0" smtClean="0">
                <a:solidFill>
                  <a:schemeClr val="tx1"/>
                </a:solidFill>
              </a:rPr>
              <a:t>الزحف (بناء القوة)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5400883" y="3214564"/>
            <a:ext cx="1539875" cy="35083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ar-EG" b="1" dirty="0" smtClean="0">
                <a:solidFill>
                  <a:schemeClr val="tx1"/>
                </a:solidFill>
              </a:rPr>
              <a:t>الرمي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8098046" y="3228851"/>
            <a:ext cx="1081087" cy="36671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ar-EG" b="1" dirty="0" smtClean="0">
                <a:solidFill>
                  <a:schemeClr val="tx1"/>
                </a:solidFill>
              </a:rPr>
              <a:t>التغطية</a:t>
            </a:r>
            <a:endParaRPr lang="en-GB" b="1" dirty="0">
              <a:solidFill>
                <a:schemeClr val="tx1"/>
              </a:solidFill>
            </a:endParaRPr>
          </a:p>
        </p:txBody>
      </p:sp>
      <p:cxnSp>
        <p:nvCxnSpPr>
          <p:cNvPr id="16395" name="Straight Arrow Connector 11"/>
          <p:cNvCxnSpPr>
            <a:cxnSpLocks noChangeShapeType="1"/>
          </p:cNvCxnSpPr>
          <p:nvPr/>
        </p:nvCxnSpPr>
        <p:spPr bwMode="auto">
          <a:xfrm>
            <a:off x="1654383" y="3382839"/>
            <a:ext cx="409575" cy="1587"/>
          </a:xfrm>
          <a:prstGeom prst="straightConnector1">
            <a:avLst/>
          </a:prstGeom>
          <a:noFill/>
          <a:ln w="19050" algn="ctr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6396" name="Straight Arrow Connector 12"/>
          <p:cNvCxnSpPr>
            <a:cxnSpLocks noChangeShapeType="1"/>
          </p:cNvCxnSpPr>
          <p:nvPr/>
        </p:nvCxnSpPr>
        <p:spPr bwMode="auto">
          <a:xfrm flipV="1">
            <a:off x="4067382" y="3397125"/>
            <a:ext cx="508000" cy="0"/>
          </a:xfrm>
          <a:prstGeom prst="straightConnector1">
            <a:avLst/>
          </a:prstGeom>
          <a:noFill/>
          <a:ln w="19050" algn="ctr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6397" name="Straight Arrow Connector 13"/>
          <p:cNvCxnSpPr>
            <a:cxnSpLocks noChangeShapeType="1"/>
          </p:cNvCxnSpPr>
          <p:nvPr/>
        </p:nvCxnSpPr>
        <p:spPr bwMode="auto">
          <a:xfrm>
            <a:off x="6507370" y="3411414"/>
            <a:ext cx="1217612" cy="3175"/>
          </a:xfrm>
          <a:prstGeom prst="straightConnector1">
            <a:avLst/>
          </a:prstGeom>
          <a:noFill/>
          <a:ln w="19050" algn="ctr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6398" name="Straight Arrow Connector 14"/>
          <p:cNvCxnSpPr>
            <a:cxnSpLocks noChangeShapeType="1"/>
          </p:cNvCxnSpPr>
          <p:nvPr/>
        </p:nvCxnSpPr>
        <p:spPr bwMode="auto">
          <a:xfrm>
            <a:off x="2067132" y="3382839"/>
            <a:ext cx="501650" cy="1587"/>
          </a:xfrm>
          <a:prstGeom prst="straightConnector1">
            <a:avLst/>
          </a:prstGeom>
          <a:noFill/>
          <a:ln w="19050" algn="ctr">
            <a:solidFill>
              <a:schemeClr val="tx1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6399" name="Straight Arrow Connector 15"/>
          <p:cNvCxnSpPr>
            <a:cxnSpLocks noChangeShapeType="1"/>
          </p:cNvCxnSpPr>
          <p:nvPr/>
        </p:nvCxnSpPr>
        <p:spPr bwMode="auto">
          <a:xfrm flipV="1">
            <a:off x="4586496" y="3397125"/>
            <a:ext cx="1241425" cy="0"/>
          </a:xfrm>
          <a:prstGeom prst="straightConnector1">
            <a:avLst/>
          </a:prstGeom>
          <a:noFill/>
          <a:ln w="19050" algn="ctr">
            <a:solidFill>
              <a:schemeClr val="tx1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6400" name="Straight Arrow Connector 41"/>
          <p:cNvCxnSpPr>
            <a:cxnSpLocks noChangeShapeType="1"/>
          </p:cNvCxnSpPr>
          <p:nvPr/>
        </p:nvCxnSpPr>
        <p:spPr bwMode="auto">
          <a:xfrm>
            <a:off x="7750382" y="3416175"/>
            <a:ext cx="501650" cy="1588"/>
          </a:xfrm>
          <a:prstGeom prst="straightConnector1">
            <a:avLst/>
          </a:prstGeom>
          <a:noFill/>
          <a:ln w="19050" algn="ctr">
            <a:solidFill>
              <a:schemeClr val="tx1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7" name="Footer Placeholder 3"/>
          <p:cNvSpPr txBox="1">
            <a:spLocks/>
          </p:cNvSpPr>
          <p:nvPr/>
        </p:nvSpPr>
        <p:spPr>
          <a:xfrm>
            <a:off x="2842419" y="6529983"/>
            <a:ext cx="4326903" cy="172293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sz="1600" dirty="0" smtClean="0"/>
              <a:t>IAAF CECS Level I Coaching Theory</a:t>
            </a:r>
            <a:endParaRPr lang="en-US" sz="1600" dirty="0"/>
          </a:p>
        </p:txBody>
      </p:sp>
      <p:sp>
        <p:nvSpPr>
          <p:cNvPr id="18" name="TextBox 17"/>
          <p:cNvSpPr txBox="1"/>
          <p:nvPr/>
        </p:nvSpPr>
        <p:spPr>
          <a:xfrm>
            <a:off x="9201472" y="6599319"/>
            <a:ext cx="704528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/>
              <a:t>7</a:t>
            </a:r>
            <a:r>
              <a:rPr lang="en-US" sz="1050" dirty="0" smtClean="0"/>
              <a:t>.3.1 / 2</a:t>
            </a:r>
            <a:endParaRPr lang="en-US" sz="1050" dirty="0"/>
          </a:p>
        </p:txBody>
      </p:sp>
    </p:spTree>
    <p:extLst>
      <p:ext uri="{BB962C8B-B14F-4D97-AF65-F5344CB8AC3E}">
        <p14:creationId xmlns:p14="http://schemas.microsoft.com/office/powerpoint/2010/main" val="1506544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6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6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63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63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63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63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63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63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7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70" name="Rectangle 2"/>
          <p:cNvSpPr>
            <a:spLocks noGrp="1" noChangeArrowheads="1"/>
          </p:cNvSpPr>
          <p:nvPr>
            <p:ph type="title"/>
          </p:nvPr>
        </p:nvSpPr>
        <p:spPr>
          <a:xfrm>
            <a:off x="1136576" y="332656"/>
            <a:ext cx="3456384" cy="844550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ar-EG" sz="4000" b="1" dirty="0" smtClean="0">
                <a:solidFill>
                  <a:schemeClr val="bg1"/>
                </a:solidFill>
                <a:latin typeface="IAAF Sans Bold" pitchFamily="50" charset="0"/>
              </a:rPr>
              <a:t>مسك الجلة</a:t>
            </a:r>
            <a:endParaRPr lang="fr-FR" sz="4000" b="1" dirty="0">
              <a:solidFill>
                <a:schemeClr val="bg1"/>
              </a:solidFill>
              <a:latin typeface="IAAF Sans Bold" pitchFamily="50" charset="0"/>
            </a:endParaRPr>
          </a:p>
        </p:txBody>
      </p:sp>
      <p:pic>
        <p:nvPicPr>
          <p:cNvPr id="17411" name="Picture 6" descr="tests iaaf 14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57056" y="1124744"/>
            <a:ext cx="4000500" cy="297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2" name="Picture 7" descr="tests iaaf 14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496" y="1416529"/>
            <a:ext cx="2428354" cy="24521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Footer Placeholder 3"/>
          <p:cNvSpPr txBox="1">
            <a:spLocks/>
          </p:cNvSpPr>
          <p:nvPr/>
        </p:nvSpPr>
        <p:spPr>
          <a:xfrm>
            <a:off x="2842419" y="6529983"/>
            <a:ext cx="4326903" cy="172293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sz="1600" dirty="0" smtClean="0"/>
              <a:t>IAAF CECS Level I Coaching Theory</a:t>
            </a:r>
            <a:endParaRPr lang="en-US" sz="1600" dirty="0"/>
          </a:p>
        </p:txBody>
      </p:sp>
      <p:sp>
        <p:nvSpPr>
          <p:cNvPr id="8" name="TextBox 7"/>
          <p:cNvSpPr txBox="1"/>
          <p:nvPr/>
        </p:nvSpPr>
        <p:spPr>
          <a:xfrm>
            <a:off x="9201472" y="6599319"/>
            <a:ext cx="704528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/>
              <a:t>7</a:t>
            </a:r>
            <a:r>
              <a:rPr lang="en-US" sz="1050" dirty="0" smtClean="0"/>
              <a:t>.3.1 / 3</a:t>
            </a:r>
            <a:endParaRPr lang="en-US" sz="1050" dirty="0"/>
          </a:p>
        </p:txBody>
      </p:sp>
      <p:sp>
        <p:nvSpPr>
          <p:cNvPr id="2" name="Rectangle 1"/>
          <p:cNvSpPr/>
          <p:nvPr/>
        </p:nvSpPr>
        <p:spPr>
          <a:xfrm>
            <a:off x="560512" y="2924944"/>
            <a:ext cx="7848872" cy="32932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SA" sz="2000" b="1" dirty="0">
                <a:solidFill>
                  <a:srgbClr val="3333FF"/>
                </a:solidFill>
                <a:cs typeface="Arial" pitchFamily="34" charset="0"/>
              </a:rPr>
              <a:t>الأهــــداف</a:t>
            </a:r>
            <a:endParaRPr lang="en-US" sz="2000" b="1" dirty="0">
              <a:solidFill>
                <a:srgbClr val="3333FF"/>
              </a:solidFill>
              <a:cs typeface="Arial" pitchFamily="34" charset="0"/>
            </a:endParaRPr>
          </a:p>
          <a:p>
            <a:pPr rtl="1"/>
            <a:r>
              <a:rPr lang="en-GB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ar-SA" sz="2000" b="1" dirty="0">
                <a:latin typeface="Times New Roman" pitchFamily="18" charset="0"/>
                <a:cs typeface="Times New Roman" pitchFamily="18" charset="0"/>
              </a:rPr>
              <a:t>حمل الجلة بأحكام </a:t>
            </a:r>
            <a:endParaRPr lang="ar-EG" sz="2000" b="1" dirty="0">
              <a:latin typeface="Times New Roman" pitchFamily="18" charset="0"/>
              <a:cs typeface="Times New Roman" pitchFamily="18" charset="0"/>
            </a:endParaRPr>
          </a:p>
          <a:p>
            <a:pPr rtl="1"/>
            <a:endParaRPr lang="ar-EG" sz="1600" b="1" dirty="0" smtClean="0">
              <a:latin typeface="Times New Roman" pitchFamily="18" charset="0"/>
              <a:cs typeface="Times New Roman" pitchFamily="18" charset="0"/>
            </a:endParaRPr>
          </a:p>
          <a:p>
            <a:pPr rtl="1"/>
            <a:endParaRPr lang="ar-EG" sz="1600" b="1" dirty="0">
              <a:latin typeface="Times New Roman" pitchFamily="18" charset="0"/>
              <a:cs typeface="Times New Roman" pitchFamily="18" charset="0"/>
            </a:endParaRPr>
          </a:p>
          <a:p>
            <a:pPr rtl="1"/>
            <a:endParaRPr lang="ar-SA" sz="1600" b="1" dirty="0">
              <a:latin typeface="Times New Roman" pitchFamily="18" charset="0"/>
              <a:cs typeface="Times New Roman" pitchFamily="18" charset="0"/>
            </a:endParaRPr>
          </a:p>
          <a:p>
            <a:pPr algn="r" rtl="1" eaLnBrk="1" hangingPunct="1">
              <a:spcBef>
                <a:spcPts val="0"/>
              </a:spcBef>
              <a:spcAft>
                <a:spcPts val="0"/>
              </a:spcAft>
              <a:buSzTx/>
              <a:buFont typeface="Wingdings" pitchFamily="2" charset="2"/>
              <a:buNone/>
            </a:pPr>
            <a:r>
              <a:rPr lang="ar-SA" sz="2000" b="1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الخصــــائص الفنــــية</a:t>
            </a:r>
            <a:endParaRPr lang="ar-EG" sz="2000" b="1" dirty="0">
              <a:solidFill>
                <a:srgbClr val="3333FF"/>
              </a:solidFill>
              <a:latin typeface="Times New Roman" pitchFamily="18" charset="0"/>
              <a:cs typeface="Times New Roman" pitchFamily="18" charset="0"/>
            </a:endParaRPr>
          </a:p>
          <a:p>
            <a:pPr marL="285750" indent="-285750" algn="r" rtl="1" eaLnBrk="1" hangingPunct="1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Tx/>
              <a:buFont typeface="Arial" panose="020B0604020202020204" pitchFamily="34" charset="0"/>
              <a:buChar char="•"/>
            </a:pPr>
            <a:r>
              <a:rPr lang="ar-SA" sz="2000" b="1" dirty="0">
                <a:latin typeface="Times New Roman" pitchFamily="18" charset="0"/>
                <a:cs typeface="Times New Roman" pitchFamily="18" charset="0"/>
              </a:rPr>
              <a:t>ترتكز الجلة علي سلاميات وقواعد الأصابع  </a:t>
            </a:r>
          </a:p>
          <a:p>
            <a:pPr marL="285750" indent="-285750" algn="r" rtl="1" eaLnBrk="1" hangingPunct="1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Tx/>
              <a:buFont typeface="Arial" panose="020B0604020202020204" pitchFamily="34" charset="0"/>
              <a:buChar char="•"/>
            </a:pPr>
            <a:r>
              <a:rPr lang="ar-SA" sz="2000" b="1" dirty="0">
                <a:latin typeface="Times New Roman" pitchFamily="18" charset="0"/>
                <a:cs typeface="Times New Roman" pitchFamily="18" charset="0"/>
              </a:rPr>
              <a:t>الأصابع متوازية ومنتشرة قليلا</a:t>
            </a:r>
            <a:r>
              <a:rPr lang="ar-EG" sz="2000" b="1" dirty="0">
                <a:latin typeface="Times New Roman" pitchFamily="18" charset="0"/>
                <a:cs typeface="Times New Roman" pitchFamily="18" charset="0"/>
              </a:rPr>
              <a:t>ً</a:t>
            </a:r>
            <a:endParaRPr lang="ar-SA" sz="2000" b="1" dirty="0">
              <a:latin typeface="Times New Roman" pitchFamily="18" charset="0"/>
              <a:cs typeface="Times New Roman" pitchFamily="18" charset="0"/>
            </a:endParaRPr>
          </a:p>
          <a:p>
            <a:pPr marL="285750" indent="-285750" algn="r" rtl="1" eaLnBrk="1" hangingPunct="1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Tx/>
              <a:buFont typeface="Arial" panose="020B0604020202020204" pitchFamily="34" charset="0"/>
              <a:buChar char="•"/>
            </a:pPr>
            <a:r>
              <a:rPr lang="ar-SA" sz="2000" b="1" dirty="0">
                <a:latin typeface="Times New Roman" pitchFamily="18" charset="0"/>
                <a:cs typeface="Times New Roman" pitchFamily="18" charset="0"/>
              </a:rPr>
              <a:t>توضع الجلة عند الجزء الأمامي من الرقبة، والإبهام عل</a:t>
            </a:r>
            <a:r>
              <a:rPr lang="ar-EG" sz="2000" b="1" dirty="0">
                <a:latin typeface="Times New Roman" pitchFamily="18" charset="0"/>
                <a:cs typeface="Times New Roman" pitchFamily="18" charset="0"/>
              </a:rPr>
              <a:t>ى</a:t>
            </a:r>
            <a:r>
              <a:rPr lang="ar-SA" sz="2000" b="1" dirty="0">
                <a:latin typeface="Times New Roman" pitchFamily="18" charset="0"/>
                <a:cs typeface="Times New Roman" pitchFamily="18" charset="0"/>
              </a:rPr>
              <a:t> عظمة </a:t>
            </a:r>
            <a:r>
              <a:rPr lang="ar-SA" sz="2000" b="1" dirty="0" smtClean="0">
                <a:latin typeface="Times New Roman" pitchFamily="18" charset="0"/>
                <a:cs typeface="Times New Roman" pitchFamily="18" charset="0"/>
              </a:rPr>
              <a:t>الترقوة</a:t>
            </a:r>
            <a:r>
              <a:rPr lang="ar-EG" sz="2000" b="1" dirty="0" smtClean="0">
                <a:latin typeface="Times New Roman" pitchFamily="18" charset="0"/>
                <a:cs typeface="Times New Roman" pitchFamily="18" charset="0"/>
              </a:rPr>
              <a:t> / راحة </a:t>
            </a:r>
            <a:r>
              <a:rPr lang="ar-EG" sz="2000" b="1" dirty="0">
                <a:latin typeface="Times New Roman" pitchFamily="18" charset="0"/>
                <a:cs typeface="Times New Roman" pitchFamily="18" charset="0"/>
              </a:rPr>
              <a:t>اليد نظيفة والرقبة متسخة</a:t>
            </a:r>
            <a:endParaRPr lang="ar-SA" sz="2000" b="1" dirty="0">
              <a:latin typeface="Times New Roman" pitchFamily="18" charset="0"/>
              <a:cs typeface="Times New Roman" pitchFamily="18" charset="0"/>
            </a:endParaRPr>
          </a:p>
          <a:p>
            <a:pPr marL="285750" indent="-285750" algn="r" rtl="1" eaLnBrk="1" hangingPunct="1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Tx/>
              <a:buFont typeface="Arial" panose="020B0604020202020204" pitchFamily="34" charset="0"/>
              <a:buChar char="•"/>
            </a:pPr>
            <a:r>
              <a:rPr lang="ar-SA" sz="2000" b="1" dirty="0">
                <a:latin typeface="Times New Roman" pitchFamily="18" charset="0"/>
                <a:cs typeface="Times New Roman" pitchFamily="18" charset="0"/>
              </a:rPr>
              <a:t>المرفق للخارج بزاوية 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45 </a:t>
            </a:r>
            <a:r>
              <a:rPr lang="ar-EG" sz="2000" b="1" dirty="0">
                <a:latin typeface="Times New Roman" pitchFamily="18" charset="0"/>
                <a:cs typeface="Times New Roman" pitchFamily="18" charset="0"/>
              </a:rPr>
              <a:t> درجة </a:t>
            </a:r>
            <a:r>
              <a:rPr lang="ar-SA" sz="2000" b="1" dirty="0">
                <a:latin typeface="Times New Roman" pitchFamily="18" charset="0"/>
                <a:cs typeface="Times New Roman" pitchFamily="18" charset="0"/>
              </a:rPr>
              <a:t>مع الجسم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.</a:t>
            </a:r>
            <a:endParaRPr lang="ar-SA" sz="20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287326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8" name="Rectangle 2"/>
          <p:cNvSpPr>
            <a:spLocks noGrp="1" noChangeArrowheads="1"/>
          </p:cNvSpPr>
          <p:nvPr>
            <p:ph type="title"/>
          </p:nvPr>
        </p:nvSpPr>
        <p:spPr>
          <a:xfrm>
            <a:off x="451996" y="357273"/>
            <a:ext cx="4454542" cy="600075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ar-EG" sz="3600" b="1" dirty="0" smtClean="0">
                <a:solidFill>
                  <a:schemeClr val="bg1"/>
                </a:solidFill>
                <a:latin typeface="IAAF Sans Bold" pitchFamily="50" charset="0"/>
              </a:rPr>
              <a:t>مرحلة الإعداد</a:t>
            </a:r>
            <a:endParaRPr lang="fr-FR" sz="3600" b="1" dirty="0">
              <a:solidFill>
                <a:schemeClr val="bg1"/>
              </a:solidFill>
              <a:latin typeface="IAAF Sans Bold" pitchFamily="50" charset="0"/>
            </a:endParaRPr>
          </a:p>
        </p:txBody>
      </p:sp>
      <p:sp>
        <p:nvSpPr>
          <p:cNvPr id="18435" name="Text Box 3"/>
          <p:cNvSpPr txBox="1">
            <a:spLocks noChangeArrowheads="1"/>
          </p:cNvSpPr>
          <p:nvPr/>
        </p:nvSpPr>
        <p:spPr bwMode="auto">
          <a:xfrm>
            <a:off x="3565525" y="5634038"/>
            <a:ext cx="3259138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endParaRPr lang="en-GB" altLang="en-US">
              <a:latin typeface="Lucida Sans Unicode" panose="020B0602030504020204" pitchFamily="34" charset="0"/>
            </a:endParaRPr>
          </a:p>
        </p:txBody>
      </p:sp>
      <p:pic>
        <p:nvPicPr>
          <p:cNvPr id="18436" name="Picture 6" descr="kuli0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464" y="4041288"/>
            <a:ext cx="4383957" cy="198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7" name="Picture 7" descr="poidsnadir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2680" y="1124744"/>
            <a:ext cx="953094" cy="26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8" name="Picture 8" descr="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3894" y="1373488"/>
            <a:ext cx="2198379" cy="2030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9" name="Picture 9" descr="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50919" y="1373487"/>
            <a:ext cx="1549400" cy="2030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 Box 5"/>
          <p:cNvSpPr txBox="1">
            <a:spLocks noChangeArrowheads="1"/>
          </p:cNvSpPr>
          <p:nvPr/>
        </p:nvSpPr>
        <p:spPr bwMode="auto">
          <a:xfrm>
            <a:off x="1229113" y="3501008"/>
            <a:ext cx="8548423" cy="341632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r" rtl="1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ar-SA" sz="2400" b="1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الأهــــداف</a:t>
            </a:r>
            <a:endParaRPr lang="en-US" sz="2400" b="1" dirty="0">
              <a:solidFill>
                <a:srgbClr val="3333FF"/>
              </a:solidFill>
              <a:latin typeface="Times New Roman" pitchFamily="18" charset="0"/>
              <a:cs typeface="Times New Roman" pitchFamily="18" charset="0"/>
            </a:endParaRPr>
          </a:p>
          <a:p>
            <a:pPr algn="r" rtl="1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GB" sz="2400" b="1" dirty="0" smtClean="0">
                <a:latin typeface="Times New Roman" pitchFamily="18" charset="0"/>
                <a:cs typeface="Times New Roman" pitchFamily="18" charset="0"/>
              </a:rPr>
              <a:t>               </a:t>
            </a:r>
            <a:r>
              <a:rPr lang="ar-SA" sz="2400" b="1" dirty="0">
                <a:latin typeface="Times New Roman" pitchFamily="18" charset="0"/>
                <a:cs typeface="Times New Roman" pitchFamily="18" charset="0"/>
              </a:rPr>
              <a:t>الإعداد </a:t>
            </a:r>
            <a:r>
              <a:rPr lang="ar-SA" sz="2400" b="1" dirty="0" smtClean="0">
                <a:latin typeface="Times New Roman" pitchFamily="18" charset="0"/>
                <a:cs typeface="Times New Roman" pitchFamily="18" charset="0"/>
              </a:rPr>
              <a:t>للزحف</a:t>
            </a:r>
            <a:endParaRPr lang="en-US" sz="2400" b="1" dirty="0" smtClean="0">
              <a:latin typeface="Times New Roman" pitchFamily="18" charset="0"/>
              <a:cs typeface="Times New Roman" pitchFamily="18" charset="0"/>
            </a:endParaRPr>
          </a:p>
          <a:p>
            <a:pPr algn="r" rtl="1" eaLnBrk="1" hangingPunct="1">
              <a:lnSpc>
                <a:spcPct val="80000"/>
              </a:lnSpc>
              <a:buFont typeface="Wingdings" pitchFamily="2" charset="2"/>
              <a:buNone/>
            </a:pP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  <a:p>
            <a:pPr algn="r" rtl="1" eaLnBrk="1" hangingPunct="1">
              <a:lnSpc>
                <a:spcPct val="80000"/>
              </a:lnSpc>
              <a:buSzTx/>
              <a:buFont typeface="Wingdings" pitchFamily="2" charset="2"/>
              <a:buNone/>
            </a:pPr>
            <a:r>
              <a:rPr lang="ar-SA" sz="2400" b="1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الخصــــائص الفنــــية</a:t>
            </a:r>
            <a:endParaRPr lang="en-US" sz="2400" b="1" dirty="0">
              <a:solidFill>
                <a:srgbClr val="3333FF"/>
              </a:solidFill>
              <a:latin typeface="Times New Roman" pitchFamily="18" charset="0"/>
              <a:cs typeface="Times New Roman" pitchFamily="18" charset="0"/>
            </a:endParaRPr>
          </a:p>
          <a:p>
            <a:pPr marL="285750" indent="-285750" algn="r" rtl="1" eaLnBrk="1" hangingPunct="1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Tx/>
              <a:buFont typeface="Arial" panose="020B0604020202020204" pitchFamily="34" charset="0"/>
              <a:buChar char="•"/>
            </a:pPr>
            <a:r>
              <a:rPr lang="ar-SA" sz="2400" b="1" dirty="0">
                <a:latin typeface="Times New Roman" pitchFamily="18" charset="0"/>
                <a:cs typeface="Times New Roman" pitchFamily="18" charset="0"/>
              </a:rPr>
              <a:t>يبدأ الرامي معتدلا</a:t>
            </a:r>
            <a:r>
              <a:rPr lang="ar-EG" sz="2400" b="1" dirty="0">
                <a:latin typeface="Times New Roman" pitchFamily="18" charset="0"/>
                <a:cs typeface="Times New Roman" pitchFamily="18" charset="0"/>
              </a:rPr>
              <a:t>ً</a:t>
            </a:r>
            <a:r>
              <a:rPr lang="ar-SA" sz="2400" b="1" dirty="0">
                <a:latin typeface="Times New Roman" pitchFamily="18" charset="0"/>
                <a:cs typeface="Times New Roman" pitchFamily="18" charset="0"/>
              </a:rPr>
              <a:t> عند مؤخرة الدائرة وظهره </a:t>
            </a:r>
            <a:endParaRPr lang="ar-EG" sz="2400" b="1" dirty="0" smtClean="0">
              <a:latin typeface="Times New Roman" pitchFamily="18" charset="0"/>
              <a:cs typeface="Times New Roman" pitchFamily="18" charset="0"/>
            </a:endParaRPr>
          </a:p>
          <a:p>
            <a:pPr algn="r" rtl="1" eaLnBrk="1" hangingPunct="1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Tx/>
            </a:pPr>
            <a:r>
              <a:rPr lang="ar-EG" sz="2400" b="1" dirty="0" smtClean="0">
                <a:latin typeface="Times New Roman" pitchFamily="18" charset="0"/>
                <a:cs typeface="Times New Roman" pitchFamily="18" charset="0"/>
              </a:rPr>
              <a:t>    في ات</a:t>
            </a:r>
            <a:r>
              <a:rPr lang="ar-SA" sz="2400" b="1" dirty="0" smtClean="0">
                <a:latin typeface="Times New Roman" pitchFamily="18" charset="0"/>
                <a:cs typeface="Times New Roman" pitchFamily="18" charset="0"/>
              </a:rPr>
              <a:t>جاه </a:t>
            </a:r>
            <a:r>
              <a:rPr lang="ar-SA" sz="2400" b="1" dirty="0">
                <a:latin typeface="Times New Roman" pitchFamily="18" charset="0"/>
                <a:cs typeface="Times New Roman" pitchFamily="18" charset="0"/>
              </a:rPr>
              <a:t>لوحة الإيقاف</a:t>
            </a:r>
          </a:p>
          <a:p>
            <a:pPr marL="285750" indent="-285750" algn="r" rtl="1" eaLnBrk="1" hangingPunct="1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Tx/>
              <a:buFont typeface="Arial" panose="020B0604020202020204" pitchFamily="34" charset="0"/>
              <a:buChar char="•"/>
            </a:pPr>
            <a:r>
              <a:rPr lang="ar-SA" sz="2400" b="1" dirty="0">
                <a:latin typeface="Times New Roman" pitchFamily="18" charset="0"/>
                <a:cs typeface="Times New Roman" pitchFamily="18" charset="0"/>
              </a:rPr>
              <a:t>يثني الجذع للأمام موازيا</a:t>
            </a:r>
            <a:r>
              <a:rPr lang="ar-EG" sz="2400" b="1" dirty="0">
                <a:latin typeface="Times New Roman" pitchFamily="18" charset="0"/>
                <a:cs typeface="Times New Roman" pitchFamily="18" charset="0"/>
              </a:rPr>
              <a:t>ً</a:t>
            </a:r>
            <a:r>
              <a:rPr lang="ar-SA" sz="2400" b="1" dirty="0">
                <a:latin typeface="Times New Roman" pitchFamily="18" charset="0"/>
                <a:cs typeface="Times New Roman" pitchFamily="18" charset="0"/>
              </a:rPr>
              <a:t> للأرض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  <a:p>
            <a:pPr marL="285750" indent="-285750" algn="r" rtl="1" eaLnBrk="1" hangingPunct="1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Tx/>
              <a:buFont typeface="Arial" panose="020B0604020202020204" pitchFamily="34" charset="0"/>
              <a:buChar char="•"/>
            </a:pPr>
            <a:r>
              <a:rPr lang="ar-SA" sz="2400" b="1" dirty="0">
                <a:latin typeface="Times New Roman" pitchFamily="18" charset="0"/>
                <a:cs typeface="Times New Roman" pitchFamily="18" charset="0"/>
              </a:rPr>
              <a:t>يتزن الجسم في الارتكاز الفردي</a:t>
            </a:r>
          </a:p>
          <a:p>
            <a:pPr marL="285750" indent="-285750" algn="r" rtl="1" eaLnBrk="1" hangingPunct="1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Tx/>
              <a:buFont typeface="Arial" panose="020B0604020202020204" pitchFamily="34" charset="0"/>
              <a:buChar char="•"/>
            </a:pPr>
            <a:r>
              <a:rPr lang="ar-SA" sz="2400" b="1" dirty="0">
                <a:latin typeface="Times New Roman" pitchFamily="18" charset="0"/>
                <a:cs typeface="Times New Roman" pitchFamily="18" charset="0"/>
              </a:rPr>
              <a:t>تنثني رجل الارتكاز ، بينما تمتد الرجل الحرة تجاه مؤخرة الدائرة (1).</a:t>
            </a:r>
          </a:p>
          <a:p>
            <a:pPr>
              <a:lnSpc>
                <a:spcPct val="80000"/>
              </a:lnSpc>
            </a:pP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 </a:t>
            </a:r>
          </a:p>
        </p:txBody>
      </p:sp>
      <p:sp>
        <p:nvSpPr>
          <p:cNvPr id="18442" name="Oval 8"/>
          <p:cNvSpPr>
            <a:spLocks noChangeAspect="1" noChangeArrowheads="1"/>
          </p:cNvSpPr>
          <p:nvPr/>
        </p:nvSpPr>
        <p:spPr bwMode="auto">
          <a:xfrm>
            <a:off x="3538134" y="5013248"/>
            <a:ext cx="694786" cy="648000"/>
          </a:xfrm>
          <a:prstGeom prst="ellipse">
            <a:avLst/>
          </a:prstGeom>
          <a:noFill/>
          <a:ln w="38100" algn="ctr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GB" altLang="en-US"/>
          </a:p>
        </p:txBody>
      </p:sp>
      <p:sp>
        <p:nvSpPr>
          <p:cNvPr id="13" name="Footer Placeholder 3"/>
          <p:cNvSpPr txBox="1">
            <a:spLocks/>
          </p:cNvSpPr>
          <p:nvPr/>
        </p:nvSpPr>
        <p:spPr>
          <a:xfrm>
            <a:off x="-159568" y="6529983"/>
            <a:ext cx="4326903" cy="172293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sz="1600" dirty="0" smtClean="0"/>
              <a:t>IAAF CECS Level I Coaching Theory</a:t>
            </a:r>
            <a:endParaRPr lang="en-US" sz="1600" dirty="0"/>
          </a:p>
        </p:txBody>
      </p:sp>
      <p:sp>
        <p:nvSpPr>
          <p:cNvPr id="14" name="TextBox 13"/>
          <p:cNvSpPr txBox="1"/>
          <p:nvPr/>
        </p:nvSpPr>
        <p:spPr>
          <a:xfrm>
            <a:off x="9201472" y="6599319"/>
            <a:ext cx="704528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/>
              <a:t>7</a:t>
            </a:r>
            <a:r>
              <a:rPr lang="en-US" sz="1050" dirty="0" smtClean="0"/>
              <a:t>.3.1 / </a:t>
            </a:r>
            <a:r>
              <a:rPr lang="en-US" sz="1050" dirty="0"/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30805159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63" name="Picture 8" descr="kuli0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982" y="1583190"/>
            <a:ext cx="2209032" cy="21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7" descr="kuli06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127"/>
          <a:stretch/>
        </p:blipFill>
        <p:spPr bwMode="auto">
          <a:xfrm>
            <a:off x="4953000" y="2889128"/>
            <a:ext cx="3132837" cy="169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58" name="Picture 7" descr="kuli06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4440"/>
          <a:stretch/>
        </p:blipFill>
        <p:spPr bwMode="auto">
          <a:xfrm>
            <a:off x="2110402" y="2776466"/>
            <a:ext cx="2554566" cy="169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9266" name="Rectangle 2"/>
          <p:cNvSpPr>
            <a:spLocks noGrp="1" noChangeArrowheads="1"/>
          </p:cNvSpPr>
          <p:nvPr>
            <p:ph type="title"/>
          </p:nvPr>
        </p:nvSpPr>
        <p:spPr>
          <a:xfrm>
            <a:off x="200472" y="342552"/>
            <a:ext cx="5616624" cy="692150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ar-EG" sz="3600" b="1" dirty="0" smtClean="0">
                <a:solidFill>
                  <a:schemeClr val="bg1"/>
                </a:solidFill>
                <a:latin typeface="IAAF Sans Bold" pitchFamily="50" charset="0"/>
              </a:rPr>
              <a:t>مرحلة بناء القوة أو الزحف</a:t>
            </a:r>
            <a:endParaRPr lang="fr-FR" sz="3600" b="1" dirty="0">
              <a:solidFill>
                <a:schemeClr val="bg1"/>
              </a:solidFill>
              <a:latin typeface="IAAF Sans Bold" pitchFamily="50" charset="0"/>
            </a:endParaRPr>
          </a:p>
        </p:txBody>
      </p:sp>
      <p:pic>
        <p:nvPicPr>
          <p:cNvPr id="19460" name="Picture 4" descr="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13"/>
          <a:stretch>
            <a:fillRect/>
          </a:stretch>
        </p:blipFill>
        <p:spPr bwMode="auto">
          <a:xfrm>
            <a:off x="2744788" y="1213841"/>
            <a:ext cx="1528762" cy="18754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1" name="Picture 5" descr="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3957" y="1213842"/>
            <a:ext cx="2489200" cy="18754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2" name="Picture 6" descr="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3564" y="1213842"/>
            <a:ext cx="1957387" cy="1922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 Box 5"/>
          <p:cNvSpPr txBox="1">
            <a:spLocks noChangeArrowheads="1"/>
          </p:cNvSpPr>
          <p:nvPr/>
        </p:nvSpPr>
        <p:spPr bwMode="auto">
          <a:xfrm>
            <a:off x="1343595" y="4149080"/>
            <a:ext cx="8289925" cy="288694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 rtl="1" eaLnBrk="1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None/>
            </a:pPr>
            <a:r>
              <a:rPr lang="ar-SA" sz="2400" b="1" dirty="0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الأهــــداف</a:t>
            </a:r>
            <a:endParaRPr lang="en-US" sz="2400" b="1" dirty="0">
              <a:solidFill>
                <a:srgbClr val="3333FF"/>
              </a:solidFill>
              <a:latin typeface="Times New Roman" pitchFamily="18" charset="0"/>
              <a:cs typeface="Times New Roman" pitchFamily="18" charset="0"/>
            </a:endParaRPr>
          </a:p>
          <a:p>
            <a:pPr algn="r" rtl="1" eaLnBrk="1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None/>
            </a:pPr>
            <a:r>
              <a:rPr lang="ar-SA" sz="2400" b="1" dirty="0">
                <a:latin typeface="Times New Roman" pitchFamily="18" charset="0"/>
                <a:cs typeface="Times New Roman" pitchFamily="18" charset="0"/>
              </a:rPr>
              <a:t>البدء بالتسارع ووضع الجسم في حركة الدفع </a:t>
            </a:r>
            <a:r>
              <a:rPr lang="ar-SA" sz="2400" b="1" dirty="0" smtClean="0">
                <a:latin typeface="Times New Roman" pitchFamily="18" charset="0"/>
                <a:cs typeface="Times New Roman" pitchFamily="18" charset="0"/>
              </a:rPr>
              <a:t>النهائي</a:t>
            </a:r>
            <a:endParaRPr lang="en-US" sz="2400" b="1" dirty="0" smtClean="0">
              <a:latin typeface="Times New Roman" pitchFamily="18" charset="0"/>
              <a:cs typeface="Times New Roman" pitchFamily="18" charset="0"/>
            </a:endParaRPr>
          </a:p>
          <a:p>
            <a:pPr algn="r" rtl="1" eaLnBrk="1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None/>
            </a:pPr>
            <a:endParaRPr lang="en-US" b="1" dirty="0">
              <a:latin typeface="Times New Roman" pitchFamily="18" charset="0"/>
              <a:cs typeface="Times New Roman" pitchFamily="18" charset="0"/>
            </a:endParaRPr>
          </a:p>
          <a:p>
            <a:pPr algn="r" rtl="1" eaLnBrk="1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Tx/>
              <a:buFont typeface="Wingdings" pitchFamily="2" charset="2"/>
              <a:buNone/>
            </a:pPr>
            <a:r>
              <a:rPr lang="en-US" b="1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ar-SA" sz="2000" b="1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الخصــــائص الفنــــية</a:t>
            </a:r>
            <a:endParaRPr lang="en-US" sz="2000" b="1" dirty="0">
              <a:solidFill>
                <a:srgbClr val="3333FF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 algn="r" rtl="1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ar-SA" sz="2000" b="1" dirty="0">
                <a:latin typeface="Times New Roman" pitchFamily="18" charset="0"/>
                <a:cs typeface="Times New Roman" pitchFamily="18" charset="0"/>
              </a:rPr>
              <a:t>يتحرك الجسم من مقدمة القدم إلى الكعب ، دون سقوط الحوض </a:t>
            </a:r>
          </a:p>
          <a:p>
            <a:pPr marL="342900" indent="-342900" algn="r" rtl="1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ar-EG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ar-SA" sz="2000" b="1" dirty="0">
                <a:latin typeface="Times New Roman" pitchFamily="18" charset="0"/>
                <a:cs typeface="Times New Roman" pitchFamily="18" charset="0"/>
              </a:rPr>
              <a:t>تدفع الرجل الحرة منخفضة في </a:t>
            </a:r>
            <a:r>
              <a:rPr lang="ar-EG" sz="2000" b="1" dirty="0">
                <a:latin typeface="Times New Roman" pitchFamily="18" charset="0"/>
                <a:cs typeface="Times New Roman" pitchFamily="18" charset="0"/>
              </a:rPr>
              <a:t>إ</a:t>
            </a:r>
            <a:r>
              <a:rPr lang="ar-SA" sz="2000" b="1" dirty="0">
                <a:latin typeface="Times New Roman" pitchFamily="18" charset="0"/>
                <a:cs typeface="Times New Roman" pitchFamily="18" charset="0"/>
              </a:rPr>
              <a:t>تجاه لوحة الإيقاف</a:t>
            </a:r>
            <a:endParaRPr lang="en-US" sz="2000" b="1" dirty="0">
              <a:latin typeface="Times New Roman" pitchFamily="18" charset="0"/>
              <a:cs typeface="Times New Roman" pitchFamily="18" charset="0"/>
            </a:endParaRPr>
          </a:p>
          <a:p>
            <a:pPr marL="342900" indent="-342900" algn="r" rtl="1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ar-EG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ar-SA" sz="2000" b="1" dirty="0">
                <a:latin typeface="Times New Roman" pitchFamily="18" charset="0"/>
                <a:cs typeface="Times New Roman" pitchFamily="18" charset="0"/>
              </a:rPr>
              <a:t>تمتد رجل الارتكاز فوق كعبها</a:t>
            </a:r>
          </a:p>
          <a:p>
            <a:pPr marL="342900" indent="-342900" algn="r" rtl="1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ar-EG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ar-SA" sz="2000" b="1" dirty="0">
                <a:latin typeface="Times New Roman" pitchFamily="18" charset="0"/>
                <a:cs typeface="Times New Roman" pitchFamily="18" charset="0"/>
              </a:rPr>
              <a:t>تبقي رجل الارتكاز متصلة بالأرض خلال معظم مرحلة الزحف</a:t>
            </a:r>
          </a:p>
          <a:p>
            <a:pPr marL="342900" indent="-342900" algn="r" rtl="1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ar-EG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ar-SA" sz="2000" b="1" dirty="0">
                <a:latin typeface="Times New Roman" pitchFamily="18" charset="0"/>
                <a:cs typeface="Times New Roman" pitchFamily="18" charset="0"/>
              </a:rPr>
              <a:t>يبقي </a:t>
            </a:r>
            <a:r>
              <a:rPr lang="ar-SA" sz="2000" b="1" dirty="0" smtClean="0">
                <a:latin typeface="Times New Roman" pitchFamily="18" charset="0"/>
                <a:cs typeface="Times New Roman" pitchFamily="18" charset="0"/>
              </a:rPr>
              <a:t>الكتف</a:t>
            </a:r>
            <a:r>
              <a:rPr lang="ar-EG" sz="2000" b="1" dirty="0" smtClean="0">
                <a:latin typeface="Times New Roman" pitchFamily="18" charset="0"/>
                <a:cs typeface="Times New Roman" pitchFamily="18" charset="0"/>
              </a:rPr>
              <a:t>ا</a:t>
            </a:r>
            <a:r>
              <a:rPr lang="ar-SA" sz="2000" b="1" dirty="0" smtClean="0">
                <a:latin typeface="Times New Roman" pitchFamily="18" charset="0"/>
                <a:cs typeface="Times New Roman" pitchFamily="18" charset="0"/>
              </a:rPr>
              <a:t>ن </a:t>
            </a:r>
            <a:r>
              <a:rPr lang="ar-SA" sz="2000" b="1" dirty="0">
                <a:latin typeface="Times New Roman" pitchFamily="18" charset="0"/>
                <a:cs typeface="Times New Roman" pitchFamily="18" charset="0"/>
              </a:rPr>
              <a:t>تجاه مؤخرة الدائرة.</a:t>
            </a:r>
          </a:p>
          <a:p>
            <a:pPr algn="r" rtl="1" eaLnBrk="1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None/>
            </a:pPr>
            <a:endParaRPr lang="fr-FR" sz="16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2" name="Straight Connector 11"/>
          <p:cNvCxnSpPr/>
          <p:nvPr/>
        </p:nvCxnSpPr>
        <p:spPr>
          <a:xfrm rot="10800000">
            <a:off x="710732" y="1899665"/>
            <a:ext cx="1474787" cy="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ctangle 14"/>
          <p:cNvSpPr/>
          <p:nvPr/>
        </p:nvSpPr>
        <p:spPr>
          <a:xfrm>
            <a:off x="401168" y="1721866"/>
            <a:ext cx="338138" cy="33972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400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9201472" y="6599319"/>
            <a:ext cx="704528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/>
              <a:t>7</a:t>
            </a:r>
            <a:r>
              <a:rPr lang="en-US" sz="1050" dirty="0" smtClean="0"/>
              <a:t>.3.1 / </a:t>
            </a:r>
            <a:r>
              <a:rPr lang="en-US" sz="1050" dirty="0"/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29616518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506" name="Rectangle 2"/>
          <p:cNvSpPr>
            <a:spLocks noGrp="1" noChangeArrowheads="1"/>
          </p:cNvSpPr>
          <p:nvPr>
            <p:ph type="title"/>
          </p:nvPr>
        </p:nvSpPr>
        <p:spPr>
          <a:xfrm>
            <a:off x="56456" y="-27384"/>
            <a:ext cx="7041605" cy="1423228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algn="ctr" rtl="1"/>
            <a:r>
              <a:rPr lang="en-GB" sz="3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ar-SA" sz="3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طريقة ال</a:t>
            </a:r>
            <a:r>
              <a:rPr lang="ar-EG" sz="3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دوران </a:t>
            </a:r>
            <a:r>
              <a:rPr lang="ar-SA" sz="3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لدفع الجلة</a:t>
            </a:r>
            <a:r>
              <a:rPr lang="en-GB" sz="3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ar-EG" sz="3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br>
              <a:rPr lang="ar-EG" sz="3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ar-EG" sz="3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- التسلسل الكامل للحركة</a:t>
            </a:r>
            <a:endParaRPr lang="en-GB" sz="3600" dirty="0">
              <a:solidFill>
                <a:schemeClr val="bg1"/>
              </a:solidFill>
              <a:latin typeface="IAAF Sans Bold" pitchFamily="50" charset="0"/>
            </a:endParaRPr>
          </a:p>
        </p:txBody>
      </p:sp>
      <p:pic>
        <p:nvPicPr>
          <p:cNvPr id="24579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1712"/>
          <a:stretch>
            <a:fillRect/>
          </a:stretch>
        </p:blipFill>
        <p:spPr bwMode="auto">
          <a:xfrm>
            <a:off x="559282" y="1395844"/>
            <a:ext cx="8893175" cy="1098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0" name="Picture 5" descr="stropoidsrot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56" y="3068960"/>
            <a:ext cx="3510001" cy="33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07" name="Text Box 6"/>
          <p:cNvSpPr txBox="1">
            <a:spLocks noChangeArrowheads="1"/>
          </p:cNvSpPr>
          <p:nvPr/>
        </p:nvSpPr>
        <p:spPr bwMode="auto">
          <a:xfrm>
            <a:off x="3528392" y="3171277"/>
            <a:ext cx="6177136" cy="304698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 rtl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</a:pPr>
            <a:r>
              <a:rPr lang="ar-SA" sz="3200" b="1" dirty="0">
                <a:latin typeface="Times New Roman" pitchFamily="18" charset="0"/>
                <a:cs typeface="Times New Roman" pitchFamily="18" charset="0"/>
              </a:rPr>
              <a:t>تنقسم طريقة </a:t>
            </a:r>
            <a:r>
              <a:rPr lang="ar-SA" sz="3200" b="1" dirty="0" smtClean="0">
                <a:latin typeface="Times New Roman" pitchFamily="18" charset="0"/>
                <a:cs typeface="Times New Roman" pitchFamily="18" charset="0"/>
              </a:rPr>
              <a:t>ال</a:t>
            </a:r>
            <a:r>
              <a:rPr lang="ar-EG" sz="3200" b="1" dirty="0" smtClean="0">
                <a:latin typeface="Times New Roman" pitchFamily="18" charset="0"/>
                <a:cs typeface="Times New Roman" pitchFamily="18" charset="0"/>
              </a:rPr>
              <a:t>دوران </a:t>
            </a:r>
            <a:r>
              <a:rPr lang="ar-SA" sz="3200" b="1" dirty="0" smtClean="0">
                <a:latin typeface="Times New Roman" pitchFamily="18" charset="0"/>
                <a:cs typeface="Times New Roman" pitchFamily="18" charset="0"/>
              </a:rPr>
              <a:t>لدفع </a:t>
            </a:r>
            <a:r>
              <a:rPr lang="ar-SA" sz="3200" b="1" dirty="0">
                <a:latin typeface="Times New Roman" pitchFamily="18" charset="0"/>
                <a:cs typeface="Times New Roman" pitchFamily="18" charset="0"/>
              </a:rPr>
              <a:t>الجلة إل</a:t>
            </a:r>
            <a:r>
              <a:rPr lang="ar-EG" sz="3200" b="1" dirty="0">
                <a:latin typeface="Times New Roman" pitchFamily="18" charset="0"/>
                <a:cs typeface="Times New Roman" pitchFamily="18" charset="0"/>
              </a:rPr>
              <a:t>ى </a:t>
            </a:r>
            <a:r>
              <a:rPr lang="ar-SA" sz="3200" b="1" dirty="0" smtClean="0">
                <a:latin typeface="Times New Roman" pitchFamily="18" charset="0"/>
                <a:cs typeface="Times New Roman" pitchFamily="18" charset="0"/>
              </a:rPr>
              <a:t>المراحل</a:t>
            </a:r>
            <a:r>
              <a:rPr lang="en-GB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ar-EG" sz="3200" b="1" dirty="0" smtClean="0">
                <a:latin typeface="Times New Roman" pitchFamily="18" charset="0"/>
                <a:cs typeface="Times New Roman" pitchFamily="18" charset="0"/>
              </a:rPr>
              <a:t>الأربع </a:t>
            </a:r>
            <a:r>
              <a:rPr lang="ar-SA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ar-SA" sz="3200" b="1" dirty="0">
                <a:latin typeface="Times New Roman" pitchFamily="18" charset="0"/>
                <a:cs typeface="Times New Roman" pitchFamily="18" charset="0"/>
              </a:rPr>
              <a:t>التالية:</a:t>
            </a:r>
            <a:endParaRPr lang="ar-EG" sz="3200" b="1" dirty="0">
              <a:latin typeface="Times New Roman" pitchFamily="18" charset="0"/>
              <a:cs typeface="Times New Roman" pitchFamily="18" charset="0"/>
            </a:endParaRPr>
          </a:p>
          <a:p>
            <a:pPr algn="r" rtl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</a:pPr>
            <a:endParaRPr lang="ar-EG" sz="3200" b="1" dirty="0">
              <a:latin typeface="Times New Roman" pitchFamily="18" charset="0"/>
              <a:cs typeface="Times New Roman" pitchFamily="18" charset="0"/>
            </a:endParaRPr>
          </a:p>
          <a:p>
            <a:pPr marL="457200" indent="-457200" algn="r" rtl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ar-SA" sz="3600" b="1" dirty="0">
                <a:latin typeface="Times New Roman" pitchFamily="18" charset="0"/>
                <a:cs typeface="Times New Roman" pitchFamily="18" charset="0"/>
              </a:rPr>
              <a:t> الإعداد</a:t>
            </a:r>
            <a:endParaRPr lang="ar-EG" sz="3600" b="1" dirty="0">
              <a:latin typeface="Times New Roman" pitchFamily="18" charset="0"/>
              <a:cs typeface="Times New Roman" pitchFamily="18" charset="0"/>
            </a:endParaRPr>
          </a:p>
          <a:p>
            <a:pPr marL="457200" indent="-457200" algn="r" rtl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ar-SA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ar-SA" sz="3600" b="1" dirty="0" smtClean="0">
                <a:latin typeface="Times New Roman" pitchFamily="18" charset="0"/>
                <a:cs typeface="Times New Roman" pitchFamily="18" charset="0"/>
              </a:rPr>
              <a:t>ال</a:t>
            </a:r>
            <a:r>
              <a:rPr lang="ar-EG" sz="3600" b="1" dirty="0" smtClean="0">
                <a:latin typeface="Times New Roman" pitchFamily="18" charset="0"/>
                <a:cs typeface="Times New Roman" pitchFamily="18" charset="0"/>
              </a:rPr>
              <a:t>دوران ( </a:t>
            </a:r>
            <a:r>
              <a:rPr lang="ar-EG" sz="3600" b="1" dirty="0">
                <a:latin typeface="Times New Roman" pitchFamily="18" charset="0"/>
                <a:cs typeface="Times New Roman" pitchFamily="18" charset="0"/>
              </a:rPr>
              <a:t>بناء القوة )</a:t>
            </a:r>
          </a:p>
          <a:p>
            <a:pPr marL="457200" indent="-457200" algn="r" rtl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ar-SA" sz="3600" b="1" dirty="0">
                <a:latin typeface="Times New Roman" pitchFamily="18" charset="0"/>
                <a:cs typeface="Times New Roman" pitchFamily="18" charset="0"/>
              </a:rPr>
              <a:t>الرمي</a:t>
            </a:r>
            <a:endParaRPr lang="ar-EG" sz="3600" b="1" dirty="0">
              <a:latin typeface="Times New Roman" pitchFamily="18" charset="0"/>
              <a:cs typeface="Times New Roman" pitchFamily="18" charset="0"/>
            </a:endParaRPr>
          </a:p>
          <a:p>
            <a:pPr marL="457200" indent="-457200" algn="r" rtl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ar-SA" sz="3600" b="1" dirty="0">
                <a:latin typeface="Times New Roman" pitchFamily="18" charset="0"/>
                <a:cs typeface="Times New Roman" pitchFamily="18" charset="0"/>
              </a:rPr>
              <a:t> التغطية</a:t>
            </a:r>
          </a:p>
        </p:txBody>
      </p:sp>
      <p:cxnSp>
        <p:nvCxnSpPr>
          <p:cNvPr id="24587" name="Straight Arrow Connector 11"/>
          <p:cNvCxnSpPr>
            <a:cxnSpLocks noChangeShapeType="1"/>
          </p:cNvCxnSpPr>
          <p:nvPr/>
        </p:nvCxnSpPr>
        <p:spPr bwMode="auto">
          <a:xfrm>
            <a:off x="1712640" y="2794136"/>
            <a:ext cx="409575" cy="1588"/>
          </a:xfrm>
          <a:prstGeom prst="straightConnector1">
            <a:avLst/>
          </a:prstGeom>
          <a:noFill/>
          <a:ln w="19050" algn="ctr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4588" name="Straight Arrow Connector 12"/>
          <p:cNvCxnSpPr>
            <a:cxnSpLocks noChangeShapeType="1"/>
          </p:cNvCxnSpPr>
          <p:nvPr/>
        </p:nvCxnSpPr>
        <p:spPr bwMode="auto">
          <a:xfrm flipV="1">
            <a:off x="5169024" y="2794136"/>
            <a:ext cx="1228725" cy="0"/>
          </a:xfrm>
          <a:prstGeom prst="straightConnector1">
            <a:avLst/>
          </a:prstGeom>
          <a:noFill/>
          <a:ln w="19050" algn="ctr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4589" name="Straight Arrow Connector 13"/>
          <p:cNvCxnSpPr>
            <a:cxnSpLocks noChangeShapeType="1"/>
          </p:cNvCxnSpPr>
          <p:nvPr/>
        </p:nvCxnSpPr>
        <p:spPr bwMode="auto">
          <a:xfrm>
            <a:off x="7836727" y="2796741"/>
            <a:ext cx="703262" cy="3175"/>
          </a:xfrm>
          <a:prstGeom prst="straightConnector1">
            <a:avLst/>
          </a:prstGeom>
          <a:noFill/>
          <a:ln w="19050" algn="ctr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4590" name="Straight Arrow Connector 14"/>
          <p:cNvCxnSpPr>
            <a:cxnSpLocks noChangeShapeType="1"/>
          </p:cNvCxnSpPr>
          <p:nvPr/>
        </p:nvCxnSpPr>
        <p:spPr bwMode="auto">
          <a:xfrm flipV="1">
            <a:off x="2238201" y="2800208"/>
            <a:ext cx="1446213" cy="0"/>
          </a:xfrm>
          <a:prstGeom prst="straightConnector1">
            <a:avLst/>
          </a:prstGeom>
          <a:noFill/>
          <a:ln w="19050" algn="ctr">
            <a:solidFill>
              <a:schemeClr val="tx1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4591" name="Straight Arrow Connector 15"/>
          <p:cNvCxnSpPr>
            <a:cxnSpLocks noChangeShapeType="1"/>
          </p:cNvCxnSpPr>
          <p:nvPr/>
        </p:nvCxnSpPr>
        <p:spPr bwMode="auto">
          <a:xfrm>
            <a:off x="6418883" y="2796741"/>
            <a:ext cx="766762" cy="0"/>
          </a:xfrm>
          <a:prstGeom prst="straightConnector1">
            <a:avLst/>
          </a:prstGeom>
          <a:noFill/>
          <a:ln w="19050" algn="ctr">
            <a:solidFill>
              <a:schemeClr val="tx1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4592" name="Straight Arrow Connector 19"/>
          <p:cNvCxnSpPr>
            <a:cxnSpLocks noChangeShapeType="1"/>
          </p:cNvCxnSpPr>
          <p:nvPr/>
        </p:nvCxnSpPr>
        <p:spPr bwMode="auto">
          <a:xfrm>
            <a:off x="8626208" y="2797936"/>
            <a:ext cx="228600" cy="1587"/>
          </a:xfrm>
          <a:prstGeom prst="straightConnector1">
            <a:avLst/>
          </a:prstGeom>
          <a:noFill/>
          <a:ln w="19050" algn="ctr">
            <a:solidFill>
              <a:schemeClr val="tx1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7" name="Footer Placeholder 3"/>
          <p:cNvSpPr txBox="1">
            <a:spLocks/>
          </p:cNvSpPr>
          <p:nvPr/>
        </p:nvSpPr>
        <p:spPr>
          <a:xfrm>
            <a:off x="842121" y="6453916"/>
            <a:ext cx="4326903" cy="172293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sz="1600" dirty="0" smtClean="0"/>
              <a:t>IAAF CECS Level I Coaching Theory</a:t>
            </a:r>
            <a:endParaRPr lang="en-US" sz="1600" dirty="0"/>
          </a:p>
        </p:txBody>
      </p:sp>
      <p:sp>
        <p:nvSpPr>
          <p:cNvPr id="18" name="TextBox 17"/>
          <p:cNvSpPr txBox="1"/>
          <p:nvPr/>
        </p:nvSpPr>
        <p:spPr>
          <a:xfrm>
            <a:off x="9201472" y="6599319"/>
            <a:ext cx="704528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/>
              <a:t>7</a:t>
            </a:r>
            <a:r>
              <a:rPr lang="en-US" sz="1050" dirty="0" smtClean="0"/>
              <a:t>.3.1 / 6</a:t>
            </a:r>
            <a:endParaRPr lang="en-US" sz="1050" dirty="0"/>
          </a:p>
        </p:txBody>
      </p:sp>
      <p:sp>
        <p:nvSpPr>
          <p:cNvPr id="19" name="Rectangle 18"/>
          <p:cNvSpPr/>
          <p:nvPr/>
        </p:nvSpPr>
        <p:spPr>
          <a:xfrm>
            <a:off x="593933" y="2602681"/>
            <a:ext cx="1127125" cy="32226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ar-EG" b="1" dirty="0" smtClean="0">
                <a:solidFill>
                  <a:schemeClr val="tx1"/>
                </a:solidFill>
              </a:rPr>
              <a:t>الإعداد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3556248" y="2588394"/>
            <a:ext cx="1828800" cy="3365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ar-EG" b="1" dirty="0" smtClean="0">
                <a:solidFill>
                  <a:schemeClr val="tx1"/>
                </a:solidFill>
              </a:rPr>
              <a:t>الدوران (بناء القوة)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6797501" y="2564904"/>
            <a:ext cx="1539875" cy="35083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ar-EG" b="1" dirty="0" smtClean="0">
                <a:solidFill>
                  <a:schemeClr val="tx1"/>
                </a:solidFill>
              </a:rPr>
              <a:t>الرمي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8768457" y="2630239"/>
            <a:ext cx="1081087" cy="36671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ar-EG" b="1" dirty="0" smtClean="0">
                <a:solidFill>
                  <a:schemeClr val="tx1"/>
                </a:solidFill>
              </a:rPr>
              <a:t>التغطية</a:t>
            </a:r>
            <a:endParaRPr lang="en-GB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31442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56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56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56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56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56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56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56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56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56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56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704528" y="369889"/>
            <a:ext cx="3096344" cy="844550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ar-EG" sz="3600" b="1" dirty="0">
                <a:solidFill>
                  <a:schemeClr val="bg1"/>
                </a:solidFill>
                <a:latin typeface="IAAF Sans Bold" pitchFamily="50" charset="0"/>
              </a:rPr>
              <a:t>مرحلة الإعداد</a:t>
            </a:r>
            <a:endParaRPr lang="en-GB" altLang="en-US" sz="3600" dirty="0">
              <a:solidFill>
                <a:srgbClr val="FFD600"/>
              </a:solidFill>
              <a:latin typeface="IAAF Sans Bold" pitchFamily="50" charset="0"/>
            </a:endParaRPr>
          </a:p>
        </p:txBody>
      </p:sp>
      <p:sp>
        <p:nvSpPr>
          <p:cNvPr id="25603" name="Text Box 3"/>
          <p:cNvSpPr txBox="1">
            <a:spLocks noChangeArrowheads="1"/>
          </p:cNvSpPr>
          <p:nvPr/>
        </p:nvSpPr>
        <p:spPr bwMode="auto">
          <a:xfrm>
            <a:off x="3565525" y="5634038"/>
            <a:ext cx="3259138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endParaRPr lang="en-GB" altLang="en-US">
              <a:latin typeface="Lucida Sans Unicode" panose="020B0602030504020204" pitchFamily="34" charset="0"/>
            </a:endParaRPr>
          </a:p>
        </p:txBody>
      </p:sp>
      <p:pic>
        <p:nvPicPr>
          <p:cNvPr id="25604" name="Picture 4" descr="1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930973" y="1412776"/>
            <a:ext cx="750887" cy="2038350"/>
          </a:xfrm>
          <a:noFill/>
        </p:spPr>
      </p:pic>
      <p:pic>
        <p:nvPicPr>
          <p:cNvPr id="25605" name="Picture 5" descr="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661" y="1176213"/>
            <a:ext cx="900113" cy="2036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6" name="Picture 6" descr="kudr0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8824" y="1409101"/>
            <a:ext cx="2673350" cy="2005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 Box 5"/>
          <p:cNvSpPr txBox="1">
            <a:spLocks noChangeArrowheads="1"/>
          </p:cNvSpPr>
          <p:nvPr/>
        </p:nvSpPr>
        <p:spPr bwMode="auto">
          <a:xfrm>
            <a:off x="272480" y="2924944"/>
            <a:ext cx="9505056" cy="378565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r" rtl="1">
              <a:defRPr/>
            </a:pPr>
            <a:r>
              <a:rPr lang="ar-SA" sz="2400" b="1" dirty="0">
                <a:solidFill>
                  <a:srgbClr val="3333FF"/>
                </a:solidFill>
                <a:cs typeface="Arial" pitchFamily="34" charset="0"/>
              </a:rPr>
              <a:t>الأهــــداف</a:t>
            </a:r>
            <a:endParaRPr lang="en-US" sz="2400" b="1" dirty="0">
              <a:solidFill>
                <a:srgbClr val="3333FF"/>
              </a:solidFill>
              <a:cs typeface="Arial" pitchFamily="34" charset="0"/>
            </a:endParaRPr>
          </a:p>
          <a:p>
            <a:pPr algn="r" rtl="1">
              <a:defRPr/>
            </a:pPr>
            <a:r>
              <a:rPr lang="ar-SA" sz="2400" b="1" dirty="0">
                <a:cs typeface="Arial" pitchFamily="34" charset="0"/>
              </a:rPr>
              <a:t>إتخاذ الوضع المناسب والمسكة وإحداث التوتر في الجذع استعداداّ للدوران</a:t>
            </a:r>
            <a:endParaRPr lang="en-US" sz="2400" b="1" dirty="0"/>
          </a:p>
          <a:p>
            <a:pPr algn="r" rtl="1">
              <a:defRPr/>
            </a:pPr>
            <a:r>
              <a:rPr lang="ar-SA" sz="2400" b="1" dirty="0">
                <a:solidFill>
                  <a:srgbClr val="3333FF"/>
                </a:solidFill>
                <a:cs typeface="Arial" pitchFamily="34" charset="0"/>
              </a:rPr>
              <a:t>الخصــــائص الفنــــية</a:t>
            </a:r>
            <a:endParaRPr lang="en-US" sz="2400" b="1" dirty="0">
              <a:solidFill>
                <a:srgbClr val="3333FF"/>
              </a:solidFill>
              <a:cs typeface="Arial" pitchFamily="34" charset="0"/>
            </a:endParaRPr>
          </a:p>
          <a:p>
            <a:pPr marL="342900" indent="-342900" algn="r" rtl="1">
              <a:buClr>
                <a:srgbClr val="FF0000"/>
              </a:buClr>
              <a:buFont typeface="Arial" panose="020B0604020202020204" pitchFamily="34" charset="0"/>
              <a:buChar char="•"/>
              <a:defRPr/>
            </a:pPr>
            <a:r>
              <a:rPr lang="ar-SA" sz="2400" b="1" dirty="0">
                <a:cs typeface="Arial" pitchFamily="34" charset="0"/>
              </a:rPr>
              <a:t>توضع الجلة بعيدة للخلف عل</a:t>
            </a:r>
            <a:r>
              <a:rPr lang="ar-EG" sz="2400" b="1" dirty="0">
                <a:cs typeface="Arial" pitchFamily="34" charset="0"/>
              </a:rPr>
              <a:t>ى</a:t>
            </a:r>
            <a:r>
              <a:rPr lang="ar-SA" sz="2400" b="1" dirty="0">
                <a:cs typeface="Arial" pitchFamily="34" charset="0"/>
              </a:rPr>
              <a:t> الرقبة عما هو في طريقة الزحف.    </a:t>
            </a:r>
          </a:p>
          <a:p>
            <a:pPr marL="342900" indent="-342900" algn="r" rtl="1">
              <a:buClr>
                <a:srgbClr val="FF0000"/>
              </a:buClr>
              <a:buFont typeface="Arial" panose="020B0604020202020204" pitchFamily="34" charset="0"/>
              <a:buChar char="•"/>
              <a:defRPr/>
            </a:pPr>
            <a:r>
              <a:rPr lang="ar-SA" sz="2400" b="1" dirty="0">
                <a:cs typeface="Arial" pitchFamily="34" charset="0"/>
              </a:rPr>
              <a:t>ينثني الطرف العلوي للجسم قليلا</a:t>
            </a:r>
            <a:r>
              <a:rPr lang="ar-EG" sz="2400" b="1" dirty="0">
                <a:cs typeface="Arial" pitchFamily="34" charset="0"/>
              </a:rPr>
              <a:t>ً</a:t>
            </a:r>
            <a:r>
              <a:rPr lang="ar-SA" sz="2400" b="1" dirty="0">
                <a:cs typeface="Arial" pitchFamily="34" charset="0"/>
              </a:rPr>
              <a:t> للأمام والظهر مواجها</a:t>
            </a:r>
            <a:r>
              <a:rPr lang="ar-EG" sz="2400" b="1" dirty="0">
                <a:cs typeface="Arial" pitchFamily="34" charset="0"/>
              </a:rPr>
              <a:t>ً</a:t>
            </a:r>
            <a:r>
              <a:rPr lang="ar-SA" sz="2400" b="1" dirty="0">
                <a:cs typeface="Arial" pitchFamily="34" charset="0"/>
              </a:rPr>
              <a:t> للوحة الإيقاف.</a:t>
            </a:r>
          </a:p>
          <a:p>
            <a:pPr marL="342900" indent="-342900" algn="r" rtl="1">
              <a:buClr>
                <a:srgbClr val="FF0000"/>
              </a:buClr>
              <a:buFont typeface="Arial" panose="020B0604020202020204" pitchFamily="34" charset="0"/>
              <a:buChar char="•"/>
              <a:defRPr/>
            </a:pPr>
            <a:r>
              <a:rPr lang="ar-SA" sz="2400" b="1" dirty="0">
                <a:cs typeface="Arial" pitchFamily="34" charset="0"/>
              </a:rPr>
              <a:t>تتباعد القدمين أكثر قليلا</a:t>
            </a:r>
            <a:r>
              <a:rPr lang="ar-EG" sz="2400" b="1" dirty="0">
                <a:cs typeface="Arial" pitchFamily="34" charset="0"/>
              </a:rPr>
              <a:t>ً</a:t>
            </a:r>
            <a:r>
              <a:rPr lang="ar-SA" sz="2400" b="1" dirty="0">
                <a:cs typeface="Arial" pitchFamily="34" charset="0"/>
              </a:rPr>
              <a:t> من </a:t>
            </a:r>
            <a:r>
              <a:rPr lang="ar-EG" sz="2400" b="1" dirty="0">
                <a:cs typeface="Arial" pitchFamily="34" charset="0"/>
              </a:rPr>
              <a:t>إ</a:t>
            </a:r>
            <a:r>
              <a:rPr lang="ar-SA" sz="2400" b="1" dirty="0">
                <a:cs typeface="Arial" pitchFamily="34" charset="0"/>
              </a:rPr>
              <a:t>تساع الكتفين.</a:t>
            </a:r>
          </a:p>
          <a:p>
            <a:pPr marL="342900" indent="-342900" algn="r" rtl="1">
              <a:buClr>
                <a:srgbClr val="FF0000"/>
              </a:buClr>
              <a:buFont typeface="Arial" panose="020B0604020202020204" pitchFamily="34" charset="0"/>
              <a:buChar char="•"/>
              <a:defRPr/>
            </a:pPr>
            <a:r>
              <a:rPr lang="ar-SA" sz="2400" b="1" dirty="0">
                <a:cs typeface="Arial" pitchFamily="34" charset="0"/>
              </a:rPr>
              <a:t>الوزن يكون فوق باطن القدمين.</a:t>
            </a:r>
          </a:p>
          <a:p>
            <a:pPr marL="342900" indent="-342900" algn="r" rtl="1">
              <a:buClr>
                <a:srgbClr val="FF0000"/>
              </a:buClr>
              <a:buFont typeface="Arial" panose="020B0604020202020204" pitchFamily="34" charset="0"/>
              <a:buChar char="•"/>
              <a:defRPr/>
            </a:pPr>
            <a:r>
              <a:rPr lang="ar-SA" sz="2400" b="1" dirty="0">
                <a:cs typeface="Arial" pitchFamily="34" charset="0"/>
              </a:rPr>
              <a:t>يلف الجزء العلوي للجسم عكس إتجاه الدوران.</a:t>
            </a:r>
          </a:p>
          <a:p>
            <a:pPr marL="342900" indent="-342900" algn="r" rtl="1">
              <a:buClr>
                <a:srgbClr val="FF0000"/>
              </a:buClr>
              <a:buFont typeface="Arial" panose="020B0604020202020204" pitchFamily="34" charset="0"/>
              <a:buChar char="•"/>
              <a:defRPr/>
            </a:pPr>
            <a:r>
              <a:rPr lang="ar-SA" sz="2400" b="1" dirty="0">
                <a:cs typeface="Arial" pitchFamily="34" charset="0"/>
              </a:rPr>
              <a:t>يبدأ الدوران عندما يتجه الكتف الأيمن في إتجاه الرمي(1).</a:t>
            </a:r>
          </a:p>
          <a:p>
            <a:pPr marL="342900" indent="-342900" algn="r" rtl="1">
              <a:buClr>
                <a:srgbClr val="FF0000"/>
              </a:buClr>
              <a:buFont typeface="Arial" panose="020B0604020202020204" pitchFamily="34" charset="0"/>
              <a:buChar char="•"/>
              <a:defRPr/>
            </a:pPr>
            <a:r>
              <a:rPr lang="ar-SA" sz="2400" b="1" dirty="0">
                <a:cs typeface="Arial" pitchFamily="34" charset="0"/>
              </a:rPr>
              <a:t>    يبدأ الدوران لليسار</a:t>
            </a:r>
            <a:endParaRPr lang="en-US" sz="2400" b="1" dirty="0">
              <a:cs typeface="Arial" pitchFamily="34" charset="0"/>
            </a:endParaRPr>
          </a:p>
        </p:txBody>
      </p:sp>
      <p:sp>
        <p:nvSpPr>
          <p:cNvPr id="11" name="Footer Placeholder 3"/>
          <p:cNvSpPr txBox="1">
            <a:spLocks/>
          </p:cNvSpPr>
          <p:nvPr/>
        </p:nvSpPr>
        <p:spPr>
          <a:xfrm>
            <a:off x="-15552" y="6381328"/>
            <a:ext cx="4326903" cy="172293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sz="1600" dirty="0" smtClean="0"/>
              <a:t>IAAF CECS Level I Coaching Theory</a:t>
            </a:r>
            <a:endParaRPr lang="en-US" sz="1600" dirty="0"/>
          </a:p>
        </p:txBody>
      </p:sp>
      <p:sp>
        <p:nvSpPr>
          <p:cNvPr id="12" name="TextBox 11"/>
          <p:cNvSpPr txBox="1"/>
          <p:nvPr/>
        </p:nvSpPr>
        <p:spPr>
          <a:xfrm>
            <a:off x="9201472" y="6599319"/>
            <a:ext cx="704528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/>
              <a:t>7</a:t>
            </a:r>
            <a:r>
              <a:rPr lang="en-US" sz="1050" dirty="0" smtClean="0"/>
              <a:t>.3.1 / </a:t>
            </a:r>
            <a:r>
              <a:rPr lang="en-US" sz="1050" dirty="0"/>
              <a:t>7</a:t>
            </a:r>
          </a:p>
        </p:txBody>
      </p:sp>
    </p:spTree>
    <p:extLst>
      <p:ext uri="{BB962C8B-B14F-4D97-AF65-F5344CB8AC3E}">
        <p14:creationId xmlns:p14="http://schemas.microsoft.com/office/powerpoint/2010/main" val="661769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31" name="Picture 7" descr="kudr0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552" y="3249200"/>
            <a:ext cx="5163399" cy="198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02" name="Rectangle 2"/>
          <p:cNvSpPr>
            <a:spLocks noGrp="1" noChangeArrowheads="1"/>
          </p:cNvSpPr>
          <p:nvPr>
            <p:ph type="title"/>
          </p:nvPr>
        </p:nvSpPr>
        <p:spPr>
          <a:xfrm>
            <a:off x="335533" y="260648"/>
            <a:ext cx="5841603" cy="817563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r>
              <a:rPr lang="ar-SA" sz="4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مرحلة </a:t>
            </a:r>
            <a:r>
              <a:rPr lang="ar-EG" sz="4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بناء القوة</a:t>
            </a:r>
            <a:r>
              <a:rPr lang="ar-SA" sz="4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ar-SA" sz="4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- الجزء (1)</a:t>
            </a:r>
            <a:endParaRPr lang="fr-FR" sz="4400" b="1" dirty="0">
              <a:solidFill>
                <a:schemeClr val="bg1"/>
              </a:solidFill>
              <a:latin typeface="IAAF Sans Bold" pitchFamily="50" charset="0"/>
            </a:endParaRPr>
          </a:p>
        </p:txBody>
      </p:sp>
      <p:pic>
        <p:nvPicPr>
          <p:cNvPr id="26627" name="Picture 3" descr="3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00472" y="1456736"/>
            <a:ext cx="1209675" cy="1992312"/>
          </a:xfrm>
          <a:noFill/>
        </p:spPr>
      </p:pic>
      <p:pic>
        <p:nvPicPr>
          <p:cNvPr id="26628" name="Picture 4" descr="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6586" y="1456736"/>
            <a:ext cx="1293812" cy="2049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29" name="Picture 5" descr="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6837" y="1468816"/>
            <a:ext cx="1995487" cy="1997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30" name="Picture 6" descr="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110"/>
          <a:stretch>
            <a:fillRect/>
          </a:stretch>
        </p:blipFill>
        <p:spPr bwMode="auto">
          <a:xfrm>
            <a:off x="5138763" y="1455034"/>
            <a:ext cx="1352550" cy="1982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 Box 5"/>
          <p:cNvSpPr txBox="1">
            <a:spLocks noChangeArrowheads="1"/>
          </p:cNvSpPr>
          <p:nvPr/>
        </p:nvSpPr>
        <p:spPr bwMode="auto">
          <a:xfrm>
            <a:off x="365224" y="3429000"/>
            <a:ext cx="9196288" cy="350865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r" rtl="1"/>
            <a:r>
              <a:rPr lang="ar-SA" sz="2400" b="1" dirty="0">
                <a:solidFill>
                  <a:srgbClr val="3333FF"/>
                </a:solidFill>
                <a:cs typeface="Arial" pitchFamily="34" charset="0"/>
              </a:rPr>
              <a:t>الأهــــداف</a:t>
            </a:r>
            <a:endParaRPr lang="en-US" sz="2400" b="1" dirty="0">
              <a:solidFill>
                <a:srgbClr val="3333FF"/>
              </a:solidFill>
              <a:cs typeface="Arial" pitchFamily="34" charset="0"/>
            </a:endParaRPr>
          </a:p>
          <a:p>
            <a:pPr algn="r" rtl="1"/>
            <a:r>
              <a:rPr lang="ar-SA" sz="2400" b="1" dirty="0">
                <a:cs typeface="Arial" pitchFamily="34" charset="0"/>
              </a:rPr>
              <a:t>تسارع الرامي </a:t>
            </a:r>
            <a:r>
              <a:rPr lang="ar-SA" sz="2400" b="1" dirty="0" smtClean="0">
                <a:cs typeface="Arial" pitchFamily="34" charset="0"/>
              </a:rPr>
              <a:t>والجلة</a:t>
            </a:r>
            <a:endParaRPr lang="en-US" sz="2400" b="1" dirty="0">
              <a:cs typeface="Arial" pitchFamily="34" charset="0"/>
            </a:endParaRPr>
          </a:p>
          <a:p>
            <a:pPr algn="r" rtl="1"/>
            <a:endParaRPr lang="en-US" sz="1400" b="1" dirty="0">
              <a:solidFill>
                <a:srgbClr val="3333FF"/>
              </a:solidFill>
            </a:endParaRPr>
          </a:p>
          <a:p>
            <a:pPr algn="r" rtl="1">
              <a:defRPr/>
            </a:pPr>
            <a:r>
              <a:rPr lang="ar-SA" sz="2000" b="1" dirty="0" smtClean="0">
                <a:solidFill>
                  <a:srgbClr val="3333FF"/>
                </a:solidFill>
                <a:cs typeface="Arial" pitchFamily="34" charset="0"/>
              </a:rPr>
              <a:t>الخصــــائص الفنــــية</a:t>
            </a:r>
            <a:endParaRPr lang="en-US" sz="2000" b="1" dirty="0" smtClean="0">
              <a:solidFill>
                <a:srgbClr val="3333FF"/>
              </a:solidFill>
              <a:cs typeface="Arial" pitchFamily="34" charset="0"/>
            </a:endParaRPr>
          </a:p>
          <a:p>
            <a:pPr marL="342900" indent="-342900" algn="r" rtl="1">
              <a:buFont typeface="Arial" panose="020B0604020202020204" pitchFamily="34" charset="0"/>
              <a:buChar char="•"/>
              <a:defRPr/>
            </a:pPr>
            <a:endParaRPr lang="en-US" sz="2000" b="1" dirty="0">
              <a:solidFill>
                <a:srgbClr val="FF0000"/>
              </a:solidFill>
              <a:cs typeface="Arial" pitchFamily="34" charset="0"/>
            </a:endParaRPr>
          </a:p>
          <a:p>
            <a:pPr marL="342900" indent="-342900" algn="r" rtl="1">
              <a:buClr>
                <a:srgbClr val="FF0000"/>
              </a:buClr>
              <a:buFont typeface="Arial" panose="020B0604020202020204" pitchFamily="34" charset="0"/>
              <a:buChar char="•"/>
              <a:defRPr/>
            </a:pPr>
            <a:r>
              <a:rPr lang="ar-SA" sz="2400" b="1" dirty="0">
                <a:cs typeface="Arial" pitchFamily="34" charset="0"/>
              </a:rPr>
              <a:t>ينتقل وزن الجسم فوق مشط القدم اليسرى والركبتين منثنيتين في آن واحد.      </a:t>
            </a:r>
          </a:p>
          <a:p>
            <a:pPr marL="342900" indent="-342900" algn="r" rtl="1">
              <a:buClr>
                <a:srgbClr val="FF0000"/>
              </a:buClr>
              <a:buFont typeface="Arial" panose="020B0604020202020204" pitchFamily="34" charset="0"/>
              <a:buChar char="•"/>
              <a:defRPr/>
            </a:pPr>
            <a:r>
              <a:rPr lang="ar-SA" sz="2400" b="1" dirty="0">
                <a:cs typeface="Arial" pitchFamily="34" charset="0"/>
              </a:rPr>
              <a:t>تلف القدم اليسرى والركبة اليسرى  والذراع اليسرى ممتدة لليسار.</a:t>
            </a:r>
          </a:p>
          <a:p>
            <a:pPr marL="342900" indent="-342900" algn="r" rtl="1">
              <a:buClr>
                <a:srgbClr val="FF0000"/>
              </a:buClr>
              <a:buFont typeface="Arial" panose="020B0604020202020204" pitchFamily="34" charset="0"/>
              <a:buChar char="•"/>
              <a:defRPr/>
            </a:pPr>
            <a:r>
              <a:rPr lang="ar-SA" sz="2400" b="1" dirty="0">
                <a:cs typeface="Arial" pitchFamily="34" charset="0"/>
              </a:rPr>
              <a:t>تمرجح الرجل اليمنى ب</a:t>
            </a:r>
            <a:r>
              <a:rPr lang="ar-EG" sz="2400" b="1" dirty="0">
                <a:cs typeface="Arial" pitchFamily="34" charset="0"/>
              </a:rPr>
              <a:t>إ</a:t>
            </a:r>
            <a:r>
              <a:rPr lang="ar-SA" sz="2400" b="1" dirty="0">
                <a:cs typeface="Arial" pitchFamily="34" charset="0"/>
              </a:rPr>
              <a:t>تساع.</a:t>
            </a:r>
          </a:p>
          <a:p>
            <a:pPr marL="342900" indent="-342900" algn="r" rtl="1">
              <a:buClr>
                <a:srgbClr val="FF0000"/>
              </a:buClr>
              <a:buFont typeface="Arial" panose="020B0604020202020204" pitchFamily="34" charset="0"/>
              <a:buChar char="•"/>
              <a:defRPr/>
            </a:pPr>
            <a:r>
              <a:rPr lang="ar-SA" sz="2400" b="1" dirty="0">
                <a:cs typeface="Arial" pitchFamily="34" charset="0"/>
              </a:rPr>
              <a:t>يبقى الكتفين مستويان.</a:t>
            </a:r>
          </a:p>
          <a:p>
            <a:pPr marL="342900" indent="-342900" algn="r" rtl="1">
              <a:buClr>
                <a:srgbClr val="FF0000"/>
              </a:buClr>
              <a:buFont typeface="Arial" panose="020B0604020202020204" pitchFamily="34" charset="0"/>
              <a:buChar char="•"/>
              <a:defRPr/>
            </a:pPr>
            <a:r>
              <a:rPr lang="ar-SA" sz="2400" b="1" dirty="0">
                <a:cs typeface="Arial" pitchFamily="34" charset="0"/>
              </a:rPr>
              <a:t>تبدأ الحركة ببط</a:t>
            </a:r>
            <a:r>
              <a:rPr lang="ar-EG" sz="2400" b="1" dirty="0">
                <a:cs typeface="Arial" pitchFamily="34" charset="0"/>
              </a:rPr>
              <a:t>ى</a:t>
            </a:r>
            <a:r>
              <a:rPr lang="ar-SA" sz="2400" b="1" dirty="0">
                <a:cs typeface="Arial" pitchFamily="34" charset="0"/>
              </a:rPr>
              <a:t>ء وتحكم في إتجاه الرمي.</a:t>
            </a:r>
            <a:r>
              <a:rPr lang="ar-SA" sz="2400" dirty="0"/>
              <a:t>                    </a:t>
            </a:r>
            <a:endParaRPr lang="en-US" sz="2400" dirty="0"/>
          </a:p>
        </p:txBody>
      </p:sp>
      <p:sp>
        <p:nvSpPr>
          <p:cNvPr id="13" name="TextBox 12"/>
          <p:cNvSpPr txBox="1"/>
          <p:nvPr/>
        </p:nvSpPr>
        <p:spPr>
          <a:xfrm>
            <a:off x="9201472" y="6599319"/>
            <a:ext cx="704528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/>
              <a:t>7</a:t>
            </a:r>
            <a:r>
              <a:rPr lang="en-US" sz="1050" dirty="0" smtClean="0"/>
              <a:t>.3.1 / 8</a:t>
            </a:r>
            <a:endParaRPr lang="en-US" sz="1050" dirty="0"/>
          </a:p>
        </p:txBody>
      </p:sp>
    </p:spTree>
    <p:extLst>
      <p:ext uri="{BB962C8B-B14F-4D97-AF65-F5344CB8AC3E}">
        <p14:creationId xmlns:p14="http://schemas.microsoft.com/office/powerpoint/2010/main" val="26234033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IAAF_PPT">
  <a:themeElements>
    <a:clrScheme name="">
      <a:dk1>
        <a:srgbClr val="000000"/>
      </a:dk1>
      <a:lt1>
        <a:srgbClr val="FFFFFF"/>
      </a:lt1>
      <a:dk2>
        <a:srgbClr val="000000"/>
      </a:dk2>
      <a:lt2>
        <a:srgbClr val="F8F8F8"/>
      </a:lt2>
      <a:accent1>
        <a:srgbClr val="841D2C"/>
      </a:accent1>
      <a:accent2>
        <a:srgbClr val="CE1D25"/>
      </a:accent2>
      <a:accent3>
        <a:srgbClr val="FFFFFF"/>
      </a:accent3>
      <a:accent4>
        <a:srgbClr val="000000"/>
      </a:accent4>
      <a:accent5>
        <a:srgbClr val="C2ABAC"/>
      </a:accent5>
      <a:accent6>
        <a:srgbClr val="BA1920"/>
      </a:accent6>
      <a:hlink>
        <a:srgbClr val="FFD502"/>
      </a:hlink>
      <a:folHlink>
        <a:srgbClr val="641013"/>
      </a:folHlink>
    </a:clrScheme>
    <a:fontScheme name="IAAF_PowerPointTemplate_4x3">
      <a:majorFont>
        <a:latin typeface="DIN"/>
        <a:ea typeface=""/>
        <a:cs typeface=""/>
      </a:majorFont>
      <a:minorFont>
        <a:latin typeface="DI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0">
          <a:gsLst>
            <a:gs pos="0">
              <a:schemeClr val="accent1"/>
            </a:gs>
            <a:gs pos="100000">
              <a:schemeClr val="accent1">
                <a:gamma/>
                <a:shade val="86275"/>
                <a:invGamma/>
              </a:schemeClr>
            </a:gs>
          </a:gsLst>
          <a:lin ang="5400000" scaled="1"/>
        </a:gradFill>
        <a:ln w="9525" cap="flat" cmpd="sng" algn="ctr">
          <a:solidFill>
            <a:schemeClr val="accent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rgbClr val="808080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0">
          <a:gsLst>
            <a:gs pos="0">
              <a:schemeClr val="accent1"/>
            </a:gs>
            <a:gs pos="100000">
              <a:schemeClr val="accent1">
                <a:gamma/>
                <a:shade val="86275"/>
                <a:invGamma/>
              </a:schemeClr>
            </a:gs>
          </a:gsLst>
          <a:lin ang="5400000" scaled="1"/>
        </a:gradFill>
        <a:ln w="9525" cap="flat" cmpd="sng" algn="ctr">
          <a:solidFill>
            <a:schemeClr val="accent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rgbClr val="808080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IAAF_PowerPointTemplate_4x3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AAF_PowerPointTemplate_4x3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AAF_PowerPointTemplate_4x3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AAF_PowerPointTemplate_4x3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AAF_PowerPointTemplate_4x3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AAF_PowerPointTemplate_4x3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AAF_PowerPointTemplate_4x3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AAF_PowerPointTemplate_4x3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AAF_PowerPointTemplate_4x3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AAF_PowerPointTemplate_4x3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AAF_PowerPointTemplate_4x3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AAF_PowerPointTemplate_4x3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AAF_PowerPointTemplate_4x3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A08DC5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CDC5DF"/>
        </a:accent5>
        <a:accent6>
          <a:srgbClr val="2D2D8A"/>
        </a:accent6>
        <a:hlink>
          <a:srgbClr val="881FB7"/>
        </a:hlink>
        <a:folHlink>
          <a:srgbClr val="7214B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AAF_PowerPointTemplate_4x3 14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A08DC5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CDC5DF"/>
        </a:accent5>
        <a:accent6>
          <a:srgbClr val="2D2D8A"/>
        </a:accent6>
        <a:hlink>
          <a:srgbClr val="8156D6"/>
        </a:hlink>
        <a:folHlink>
          <a:srgbClr val="7214B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AAF_PowerPointTemplate_4x3 15">
        <a:dk1>
          <a:srgbClr val="000000"/>
        </a:dk1>
        <a:lt1>
          <a:srgbClr val="FFFFFF"/>
        </a:lt1>
        <a:dk2>
          <a:srgbClr val="000000"/>
        </a:dk2>
        <a:lt2>
          <a:srgbClr val="F8F8F8"/>
        </a:lt2>
        <a:accent1>
          <a:srgbClr val="A08DC5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CDC5DF"/>
        </a:accent5>
        <a:accent6>
          <a:srgbClr val="2D2D8A"/>
        </a:accent6>
        <a:hlink>
          <a:srgbClr val="8156D6"/>
        </a:hlink>
        <a:folHlink>
          <a:srgbClr val="7214B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AAF_PowerPointTemplate_4x3 16">
        <a:dk1>
          <a:srgbClr val="000000"/>
        </a:dk1>
        <a:lt1>
          <a:srgbClr val="FFFFFF"/>
        </a:lt1>
        <a:dk2>
          <a:srgbClr val="000000"/>
        </a:dk2>
        <a:lt2>
          <a:srgbClr val="F8F8F8"/>
        </a:lt2>
        <a:accent1>
          <a:srgbClr val="B19000"/>
        </a:accent1>
        <a:accent2>
          <a:srgbClr val="D5AE03"/>
        </a:accent2>
        <a:accent3>
          <a:srgbClr val="FFFFFF"/>
        </a:accent3>
        <a:accent4>
          <a:srgbClr val="000000"/>
        </a:accent4>
        <a:accent5>
          <a:srgbClr val="D5C6AA"/>
        </a:accent5>
        <a:accent6>
          <a:srgbClr val="C19D02"/>
        </a:accent6>
        <a:hlink>
          <a:srgbClr val="C1A116"/>
        </a:hlink>
        <a:folHlink>
          <a:srgbClr val="C18B1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230</TotalTime>
  <Words>436</Words>
  <Application>Microsoft Office PowerPoint</Application>
  <PresentationFormat>A4 Paper (210x297 mm)</PresentationFormat>
  <Paragraphs>99</Paragraphs>
  <Slides>8</Slides>
  <Notes>8</Notes>
  <HiddenSlides>0</HiddenSlides>
  <MMClips>0</MMClips>
  <ScaleCrop>false</ScaleCrop>
  <HeadingPairs>
    <vt:vector size="4" baseType="variant">
      <vt:variant>
        <vt:lpstr>نسق</vt:lpstr>
      </vt:variant>
      <vt:variant>
        <vt:i4>1</vt:i4>
      </vt:variant>
      <vt:variant>
        <vt:lpstr>عناوين الشرائح</vt:lpstr>
      </vt:variant>
      <vt:variant>
        <vt:i4>8</vt:i4>
      </vt:variant>
    </vt:vector>
  </HeadingPairs>
  <TitlesOfParts>
    <vt:vector size="9" baseType="lpstr">
      <vt:lpstr>IAAF_PPT</vt:lpstr>
      <vt:lpstr>8.3.1 دفع الجلة 2</vt:lpstr>
      <vt:lpstr>طريقة الزحف – التسلسل الكامل للحركة</vt:lpstr>
      <vt:lpstr>مسك الجلة</vt:lpstr>
      <vt:lpstr>مرحلة الإعداد</vt:lpstr>
      <vt:lpstr>مرحلة بناء القوة أو الزحف</vt:lpstr>
      <vt:lpstr> طريقة الدوران لدفع الجلة   - التسلسل الكامل للحركة</vt:lpstr>
      <vt:lpstr>مرحلة الإعداد</vt:lpstr>
      <vt:lpstr>مرحلة بناء القوة - الجزء (1)</vt:lpstr>
    </vt:vector>
  </TitlesOfParts>
  <Company>IAAF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2012 School &amp; Youth Outcomes</dc:title>
  <dc:creator>Gunter LANGE</dc:creator>
  <cp:lastModifiedBy>Maher</cp:lastModifiedBy>
  <cp:revision>380</cp:revision>
  <dcterms:created xsi:type="dcterms:W3CDTF">2013-01-21T11:55:24Z</dcterms:created>
  <dcterms:modified xsi:type="dcterms:W3CDTF">2018-12-10T19:42:49Z</dcterms:modified>
</cp:coreProperties>
</file>